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442" r:id="rId2"/>
    <p:sldId id="441" r:id="rId3"/>
    <p:sldId id="261" r:id="rId4"/>
    <p:sldId id="554" r:id="rId5"/>
    <p:sldId id="598" r:id="rId6"/>
    <p:sldId id="293" r:id="rId7"/>
    <p:sldId id="396" r:id="rId8"/>
    <p:sldId id="555" r:id="rId9"/>
    <p:sldId id="556" r:id="rId10"/>
    <p:sldId id="557" r:id="rId11"/>
    <p:sldId id="595" r:id="rId12"/>
    <p:sldId id="562" r:id="rId13"/>
    <p:sldId id="443" r:id="rId14"/>
    <p:sldId id="563" r:id="rId15"/>
    <p:sldId id="564" r:id="rId16"/>
    <p:sldId id="565" r:id="rId17"/>
    <p:sldId id="599" r:id="rId18"/>
    <p:sldId id="566" r:id="rId19"/>
    <p:sldId id="570" r:id="rId20"/>
    <p:sldId id="600" r:id="rId21"/>
    <p:sldId id="607" r:id="rId22"/>
    <p:sldId id="601" r:id="rId23"/>
    <p:sldId id="602" r:id="rId24"/>
    <p:sldId id="603" r:id="rId25"/>
    <p:sldId id="605" r:id="rId26"/>
    <p:sldId id="606" r:id="rId27"/>
    <p:sldId id="608" r:id="rId28"/>
    <p:sldId id="609" r:id="rId29"/>
    <p:sldId id="610" r:id="rId30"/>
    <p:sldId id="611" r:id="rId31"/>
    <p:sldId id="612" r:id="rId32"/>
    <p:sldId id="615" r:id="rId33"/>
    <p:sldId id="614" r:id="rId34"/>
    <p:sldId id="358" r:id="rId35"/>
    <p:sldId id="616" r:id="rId36"/>
    <p:sldId id="618" r:id="rId37"/>
    <p:sldId id="619" r:id="rId38"/>
    <p:sldId id="404" r:id="rId39"/>
    <p:sldId id="571" r:id="rId40"/>
    <p:sldId id="620" r:id="rId41"/>
    <p:sldId id="572" r:id="rId42"/>
    <p:sldId id="573" r:id="rId43"/>
    <p:sldId id="574" r:id="rId44"/>
    <p:sldId id="596" r:id="rId45"/>
    <p:sldId id="579" r:id="rId46"/>
    <p:sldId id="580" r:id="rId47"/>
    <p:sldId id="583" r:id="rId48"/>
    <p:sldId id="584" r:id="rId49"/>
    <p:sldId id="586" r:id="rId50"/>
    <p:sldId id="585" r:id="rId51"/>
    <p:sldId id="587" r:id="rId52"/>
    <p:sldId id="588" r:id="rId53"/>
    <p:sldId id="382" r:id="rId54"/>
    <p:sldId id="522" r:id="rId55"/>
    <p:sldId id="621" r:id="rId56"/>
    <p:sldId id="622" r:id="rId57"/>
    <p:sldId id="623" r:id="rId58"/>
    <p:sldId id="624" r:id="rId59"/>
    <p:sldId id="593" r:id="rId60"/>
    <p:sldId id="521" r:id="rId61"/>
    <p:sldId id="594" r:id="rId62"/>
    <p:sldId id="264" r:id="rId63"/>
  </p:sldIdLst>
  <p:sldSz cx="9144000" cy="6858000" type="screen4x3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442"/>
            <p14:sldId id="441"/>
            <p14:sldId id="261"/>
            <p14:sldId id="554"/>
            <p14:sldId id="598"/>
            <p14:sldId id="293"/>
            <p14:sldId id="396"/>
            <p14:sldId id="555"/>
            <p14:sldId id="556"/>
            <p14:sldId id="557"/>
            <p14:sldId id="595"/>
            <p14:sldId id="562"/>
            <p14:sldId id="443"/>
            <p14:sldId id="563"/>
            <p14:sldId id="564"/>
            <p14:sldId id="565"/>
            <p14:sldId id="599"/>
            <p14:sldId id="566"/>
            <p14:sldId id="570"/>
            <p14:sldId id="600"/>
            <p14:sldId id="607"/>
            <p14:sldId id="601"/>
            <p14:sldId id="602"/>
            <p14:sldId id="603"/>
            <p14:sldId id="605"/>
            <p14:sldId id="606"/>
            <p14:sldId id="608"/>
            <p14:sldId id="609"/>
            <p14:sldId id="610"/>
            <p14:sldId id="611"/>
            <p14:sldId id="612"/>
            <p14:sldId id="615"/>
            <p14:sldId id="614"/>
            <p14:sldId id="358"/>
            <p14:sldId id="616"/>
            <p14:sldId id="618"/>
            <p14:sldId id="619"/>
            <p14:sldId id="404"/>
            <p14:sldId id="571"/>
            <p14:sldId id="620"/>
            <p14:sldId id="572"/>
            <p14:sldId id="573"/>
            <p14:sldId id="574"/>
            <p14:sldId id="596"/>
            <p14:sldId id="579"/>
            <p14:sldId id="580"/>
            <p14:sldId id="583"/>
            <p14:sldId id="584"/>
            <p14:sldId id="586"/>
            <p14:sldId id="585"/>
            <p14:sldId id="587"/>
            <p14:sldId id="588"/>
            <p14:sldId id="382"/>
            <p14:sldId id="522"/>
            <p14:sldId id="621"/>
            <p14:sldId id="622"/>
            <p14:sldId id="623"/>
            <p14:sldId id="624"/>
            <p14:sldId id="593"/>
            <p14:sldId id="521"/>
            <p14:sldId id="594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96BB"/>
    <a:srgbClr val="FF9900"/>
    <a:srgbClr val="DDEEF2"/>
    <a:srgbClr val="E6E9EA"/>
    <a:srgbClr val="B1B8BC"/>
    <a:srgbClr val="6287AC"/>
    <a:srgbClr val="92D050"/>
    <a:srgbClr val="92D02E"/>
    <a:srgbClr val="CC6600"/>
    <a:srgbClr val="87A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2503" autoAdjust="0"/>
  </p:normalViewPr>
  <p:slideViewPr>
    <p:cSldViewPr>
      <p:cViewPr varScale="1">
        <p:scale>
          <a:sx n="108" d="100"/>
          <a:sy n="108" d="100"/>
        </p:scale>
        <p:origin x="1830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C3894-2197-4952-ABE6-FFE4D56CDD8F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72B61-9874-41B1-8C84-594D61D69A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9295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EC948-D694-465A-8669-0F5D6D24824A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3537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6E91B-633F-4E22-98C6-72F4E4442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856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639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028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01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72449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13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9742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592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1241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628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631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842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894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827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00356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0735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7158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596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7557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6613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21881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7487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43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문제를 분류하는 기준이 있을까</a:t>
            </a:r>
            <a:r>
              <a:rPr lang="en-US" altLang="ko-K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97362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9458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764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7392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5053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6459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3932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09184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50858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821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287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82301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79196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3215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455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536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852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367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241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5891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버튼2.png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5496" y="6173295"/>
            <a:ext cx="569977" cy="640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2458800" y="-2670"/>
            <a:ext cx="6345196" cy="102058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학습 목표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" y="22"/>
            <a:ext cx="3240000" cy="82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8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62page.ppt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64page.ppt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53456;&#44396;&#54876;&#46041;/66page.ppt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14.png"/><Relationship Id="rId4" Type="http://schemas.openxmlformats.org/officeDocument/2006/relationships/hyperlink" Target="&#53456;&#44396;&#54876;&#46041;/72page.pptx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hyperlink" Target="&#53456;&#44396;&#54876;&#46041;/74page.pptx" TargetMode="External"/><Relationship Id="rId4" Type="http://schemas.openxmlformats.org/officeDocument/2006/relationships/image" Target="../media/image3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23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764704"/>
            <a:ext cx="39164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약수의 개수 계산하기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764704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39121" y="1340768"/>
            <a:ext cx="8047679" cy="5184576"/>
            <a:chOff x="639121" y="1496881"/>
            <a:chExt cx="8047679" cy="5184576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75976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15</a:t>
              </a:r>
              <a:endParaRPr sz="2400" dirty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75976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n, </a:t>
              </a:r>
              <a:r>
                <a:rPr lang="en-US" sz="2400" dirty="0" err="1"/>
                <a:t>cnt</a:t>
              </a:r>
              <a:r>
                <a:rPr lang="en-US" sz="2400" dirty="0"/>
                <a:t>, </a:t>
              </a:r>
              <a:r>
                <a:rPr lang="en-US" sz="2400" dirty="0" err="1"/>
                <a:t>i</a:t>
              </a:r>
              <a:r>
                <a:rPr lang="en-US" sz="2400" dirty="0"/>
                <a:t>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pPr>
                <a:lnSpc>
                  <a:spcPts val="2500"/>
                </a:lnSpc>
              </a:pP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= 1;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while(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&lt;= n)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{</a:t>
              </a: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if(</a:t>
              </a:r>
              <a:r>
                <a:rPr lang="en-US" sz="2400" dirty="0" err="1" smtClean="0"/>
                <a:t>n%i</a:t>
              </a:r>
              <a:r>
                <a:rPr lang="en-US" sz="2400" dirty="0" smtClean="0"/>
                <a:t> </a:t>
              </a:r>
              <a:r>
                <a:rPr lang="en-US" sz="2400" dirty="0"/>
                <a:t>== 0)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    </a:t>
              </a:r>
              <a:r>
                <a:rPr lang="en-US" sz="2400" dirty="0" err="1" smtClean="0"/>
                <a:t>cnt</a:t>
              </a:r>
              <a:r>
                <a:rPr lang="en-US" sz="2400" dirty="0" smtClean="0"/>
                <a:t> </a:t>
              </a:r>
              <a:r>
                <a:rPr lang="en-US" sz="2400" dirty="0"/>
                <a:t>+= 1;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++;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}</a:t>
              </a: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</a:t>
              </a:r>
              <a:r>
                <a:rPr lang="en-US" sz="2400" dirty="0" err="1"/>
                <a:t>cnt</a:t>
              </a:r>
              <a:r>
                <a:rPr lang="en-US" sz="2400" dirty="0"/>
                <a:t>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}</a:t>
              </a:r>
            </a:p>
          </p:txBody>
        </p:sp>
        <p:sp>
          <p:nvSpPr>
            <p:cNvPr id="20" name="object 28"/>
            <p:cNvSpPr/>
            <p:nvPr/>
          </p:nvSpPr>
          <p:spPr>
            <a:xfrm>
              <a:off x="639121" y="1496881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9164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약수의 개수 계산하기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611560" y="1503959"/>
            <a:ext cx="8075239" cy="2789139"/>
            <a:chOff x="1094843" y="2469751"/>
            <a:chExt cx="4682938" cy="1235391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103560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08~13</a:t>
              </a:r>
            </a:p>
            <a:p>
              <a:pPr algn="ctr"/>
              <a:r>
                <a:rPr lang="en-US" altLang="ko-KR" sz="2400" dirty="0"/>
                <a:t>10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12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103560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 err="1"/>
                <a:t>입력값과</a:t>
              </a:r>
              <a:r>
                <a:rPr lang="ko-KR" altLang="en-US" sz="2400" dirty="0"/>
                <a:t> </a:t>
              </a:r>
              <a:r>
                <a:rPr lang="ko-KR" altLang="en-US" sz="2400" dirty="0" err="1"/>
                <a:t>카운트값을</a:t>
              </a:r>
              <a:r>
                <a:rPr lang="ko-KR" altLang="en-US" sz="2400" dirty="0"/>
                <a:t> 저장하기 위한 변수 선언</a:t>
              </a:r>
            </a:p>
            <a:p>
              <a:r>
                <a:rPr lang="ko-KR" altLang="en-US" sz="2400" dirty="0"/>
                <a:t>반복 전 순차적 반복을 위한 변수 초기화</a:t>
              </a:r>
            </a:p>
            <a:p>
              <a:r>
                <a:rPr lang="en-US" altLang="ko-KR" sz="2400" dirty="0" err="1"/>
                <a:t>i</a:t>
              </a:r>
              <a:r>
                <a:rPr lang="en-US" altLang="ko-KR" sz="2400" dirty="0"/>
                <a:t> </a:t>
              </a:r>
              <a:r>
                <a:rPr lang="ko-KR" altLang="en-US" sz="2400" dirty="0"/>
                <a:t>＜</a:t>
              </a:r>
              <a:r>
                <a:rPr lang="en-US" altLang="ko-KR" sz="2400" dirty="0"/>
                <a:t>= n </a:t>
              </a:r>
              <a:r>
                <a:rPr lang="ko-KR" altLang="en-US" sz="2400" dirty="0" err="1"/>
                <a:t>조건식을</a:t>
              </a:r>
              <a:r>
                <a:rPr lang="ko-KR" altLang="en-US" sz="2400" dirty="0"/>
                <a:t> 만족하는 동안 반복되는 블록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 dirty="0"/>
                <a:t>의 값이 </a:t>
              </a:r>
              <a:r>
                <a:rPr lang="en-US" altLang="ko-KR" sz="2400" dirty="0" err="1"/>
                <a:t>i</a:t>
              </a:r>
              <a:r>
                <a:rPr lang="ko-KR" altLang="en-US" sz="2400" dirty="0"/>
                <a:t>값으로 </a:t>
              </a:r>
              <a:r>
                <a:rPr lang="ko-KR" altLang="en-US" sz="2400" dirty="0" err="1"/>
                <a:t>나누어떨어지는</a:t>
              </a:r>
              <a:r>
                <a:rPr lang="ko-KR" altLang="en-US" sz="2400" dirty="0"/>
                <a:t> 경우</a:t>
              </a:r>
            </a:p>
            <a:p>
              <a:r>
                <a:rPr lang="ko-KR" altLang="en-US" sz="2400" dirty="0" err="1"/>
                <a:t>카운트값을</a:t>
              </a:r>
              <a:r>
                <a:rPr lang="ko-KR" altLang="en-US" sz="2400" dirty="0"/>
                <a:t> </a:t>
              </a:r>
              <a:r>
                <a:rPr lang="en-US" altLang="ko-KR" sz="2400" dirty="0"/>
                <a:t>1</a:t>
              </a:r>
              <a:r>
                <a:rPr lang="ko-KR" altLang="en-US" sz="2400" dirty="0"/>
                <a:t>만큼 증가</a:t>
              </a:r>
            </a:p>
            <a:p>
              <a:r>
                <a:rPr lang="ko-KR" altLang="en-US" sz="2400" dirty="0"/>
                <a:t>다음 반복을 위한 반복 </a:t>
              </a:r>
              <a:r>
                <a:rPr lang="ko-KR" altLang="en-US" sz="2400" dirty="0" err="1"/>
                <a:t>변숫값</a:t>
              </a:r>
              <a:r>
                <a:rPr lang="ko-KR" altLang="en-US" sz="2400" dirty="0"/>
                <a:t> 변경</a:t>
              </a:r>
              <a:r>
                <a:rPr lang="en-US" altLang="ko-KR" sz="2400" dirty="0" smtClean="0"/>
                <a:t>(+1</a:t>
              </a:r>
              <a:r>
                <a:rPr lang="en-US" altLang="ko-KR" sz="2400" dirty="0"/>
                <a:t>)</a:t>
              </a:r>
              <a:endParaRPr sz="2400" dirty="0"/>
            </a:p>
          </p:txBody>
        </p:sp>
        <p:sp>
          <p:nvSpPr>
            <p:cNvPr id="25" name="object 11"/>
            <p:cNvSpPr/>
            <p:nvPr/>
          </p:nvSpPr>
          <p:spPr>
            <a:xfrm>
              <a:off x="1101263" y="2652624"/>
              <a:ext cx="33020" cy="76200"/>
            </a:xfrm>
            <a:custGeom>
              <a:avLst/>
              <a:gdLst/>
              <a:ahLst/>
              <a:cxnLst/>
              <a:rect l="l" t="t" r="r" b="b"/>
              <a:pathLst>
                <a:path w="33019" h="76200">
                  <a:moveTo>
                    <a:pt x="30276" y="0"/>
                  </a:moveTo>
                  <a:lnTo>
                    <a:pt x="0" y="33705"/>
                  </a:lnTo>
                  <a:lnTo>
                    <a:pt x="32473" y="76187"/>
                  </a:lnTo>
                  <a:lnTo>
                    <a:pt x="30276" y="0"/>
                  </a:lnTo>
                  <a:close/>
                </a:path>
              </a:pathLst>
            </a:custGeom>
            <a:solidFill>
              <a:srgbClr val="AD76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3"/>
            <p:cNvSpPr/>
            <p:nvPr/>
          </p:nvSpPr>
          <p:spPr>
            <a:xfrm>
              <a:off x="1094843" y="2469751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61" y="4437110"/>
            <a:ext cx="8075238" cy="1919238"/>
            <a:chOff x="1060498" y="3903058"/>
            <a:chExt cx="4717549" cy="769252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31408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9" name="object 16"/>
            <p:cNvSpPr/>
            <p:nvPr/>
          </p:nvSpPr>
          <p:spPr>
            <a:xfrm>
              <a:off x="1069544" y="4061201"/>
              <a:ext cx="33020" cy="76200"/>
            </a:xfrm>
            <a:custGeom>
              <a:avLst/>
              <a:gdLst/>
              <a:ahLst/>
              <a:cxnLst/>
              <a:rect l="l" t="t" r="r" b="b"/>
              <a:pathLst>
                <a:path w="33019" h="76200">
                  <a:moveTo>
                    <a:pt x="30276" y="0"/>
                  </a:moveTo>
                  <a:lnTo>
                    <a:pt x="0" y="33705"/>
                  </a:lnTo>
                  <a:lnTo>
                    <a:pt x="32473" y="76187"/>
                  </a:lnTo>
                  <a:lnTo>
                    <a:pt x="30276" y="0"/>
                  </a:lnTo>
                  <a:close/>
                </a:path>
              </a:pathLst>
            </a:custGeom>
            <a:solidFill>
              <a:srgbClr val="6F79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31" y="5014551"/>
            <a:ext cx="14192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236296" y="2585001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0" y="1476360"/>
            <a:ext cx="7992887" cy="159260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5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입력된 값 이하의 자연수들 중에서 가장 많은 약수를 가지는 자연수와 그 개수를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출력하는 </a:t>
            </a:r>
            <a:r>
              <a:rPr lang="ko-KR" altLang="en-US" sz="3000" b="1" dirty="0">
                <a:solidFill>
                  <a:schemeClr val="tx1"/>
                </a:solidFill>
              </a:rPr>
              <a:t>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77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반복 블록 실행 후 조건 검사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669957"/>
              </p:ext>
            </p:extLst>
          </p:nvPr>
        </p:nvGraphicFramePr>
        <p:xfrm>
          <a:off x="1067564" y="3140968"/>
          <a:ext cx="748883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8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027">
                <a:tc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반복을 위한 조건 검사를 나중에 수행하는 형태의 반복 실행 구조를 사용할 수 있다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의 반복 블록은 적어도 한 번은 실행된다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algn="l"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635564" y="1602201"/>
            <a:ext cx="8051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반복 블록을 먼저 한 번 실행한 후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>
                <a:latin typeface="+mn-ea"/>
              </a:rPr>
              <a:t>반복 실행 여부를 검사하는 반복 실행 구조를 </a:t>
            </a:r>
            <a:r>
              <a:rPr lang="ko-KR" altLang="en-US" sz="3000" smtClean="0">
                <a:latin typeface="+mn-ea"/>
              </a:rPr>
              <a:t>사용할 </a:t>
            </a:r>
            <a:r>
              <a:rPr lang="ko-KR" altLang="en-US" sz="3000" dirty="0">
                <a:latin typeface="+mn-ea"/>
              </a:rPr>
              <a:t>수도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231" y="3789040"/>
            <a:ext cx="17907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선택적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505260"/>
              </p:ext>
            </p:extLst>
          </p:nvPr>
        </p:nvGraphicFramePr>
        <p:xfrm>
          <a:off x="1077226" y="1700808"/>
          <a:ext cx="7488832" cy="3213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8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}while(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실행 구역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블록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 검사 후 반복 실행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5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783435"/>
            <a:ext cx="7776864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2600" b="1" dirty="0">
                <a:solidFill>
                  <a:schemeClr val="tx1"/>
                </a:solidFill>
              </a:rPr>
              <a:t>양의 정수</a:t>
            </a:r>
            <a:r>
              <a:rPr lang="en-US" altLang="ko-KR" sz="2600" b="1" dirty="0">
                <a:solidFill>
                  <a:schemeClr val="tx1"/>
                </a:solidFill>
              </a:rPr>
              <a:t>(n) </a:t>
            </a:r>
            <a:r>
              <a:rPr lang="ko-KR" altLang="en-US" sz="2600" b="1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2600" b="1" dirty="0">
                <a:solidFill>
                  <a:schemeClr val="tx1"/>
                </a:solidFill>
              </a:rPr>
              <a:t>, </a:t>
            </a:r>
            <a:r>
              <a:rPr lang="ko-KR" altLang="en-US" sz="2600" b="1" dirty="0">
                <a:solidFill>
                  <a:schemeClr val="tx1"/>
                </a:solidFill>
              </a:rPr>
              <a:t>그 수를 소인수로 분해해 출력하는 프로그램을 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작성해 보자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600" b="1" dirty="0" smtClean="0">
                <a:solidFill>
                  <a:schemeClr val="tx1"/>
                </a:solidFill>
              </a:rPr>
              <a:t>(1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=1000000)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양의 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그 수를 소인수로 분해해 오름차순으로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15120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2 2 2 2 3 3 3 5 7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소인수로 분해하기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04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소인수로 분해하기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556792"/>
            <a:ext cx="8013965" cy="4933375"/>
            <a:chOff x="698512" y="1460050"/>
            <a:chExt cx="8013965" cy="4933375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/>
                <a:t>#include &lt;stdio.h&gt;</a:t>
              </a:r>
            </a:p>
            <a:p>
              <a:r>
                <a:rPr lang="pt-BR" sz="2400" dirty="0"/>
                <a:t>int i, n</a:t>
              </a:r>
              <a:r>
                <a:rPr lang="pt-BR" sz="2400" dirty="0" smtClean="0"/>
                <a:t>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= 2;</a:t>
              </a:r>
            </a:p>
            <a:p>
              <a:r>
                <a:rPr lang="en-US" sz="2400" dirty="0" smtClean="0"/>
                <a:t>    do</a:t>
              </a:r>
              <a:endParaRPr lang="en-US" sz="2400" dirty="0"/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if(</a:t>
              </a:r>
              <a:r>
                <a:rPr lang="en-US" sz="2400" dirty="0" err="1" smtClean="0"/>
                <a:t>n%i</a:t>
              </a:r>
              <a:r>
                <a:rPr lang="en-US" sz="2400" dirty="0" smtClean="0"/>
                <a:t> </a:t>
              </a:r>
              <a:r>
                <a:rPr lang="en-US" sz="2400" dirty="0"/>
                <a:t>== 0)</a:t>
              </a:r>
            </a:p>
            <a:p>
              <a:r>
                <a:rPr lang="en-US" sz="2400" dirty="0" smtClean="0"/>
                <a:t>        {</a:t>
              </a:r>
              <a:endParaRPr lang="en-US" sz="2400" dirty="0"/>
            </a:p>
            <a:p>
              <a:r>
                <a:rPr lang="en-US" sz="2400" dirty="0" smtClean="0"/>
                <a:t>    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</a:t>
              </a:r>
              <a:r>
                <a:rPr lang="en-US" sz="2400" dirty="0" err="1"/>
                <a:t>i</a:t>
              </a:r>
              <a:r>
                <a:rPr lang="en-US" sz="2400" dirty="0"/>
                <a:t>);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703175" y="1460050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4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소인수로 분해하기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556792"/>
            <a:ext cx="8013965" cy="4471737"/>
            <a:chOff x="698512" y="1921688"/>
            <a:chExt cx="8013965" cy="4471737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  <a:endParaRPr lang="en-US" sz="2400" dirty="0" smtClean="0"/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 smtClean="0"/>
                <a:t>            n </a:t>
              </a:r>
              <a:r>
                <a:rPr lang="pt-BR" sz="2400" dirty="0"/>
                <a:t>/= i;</a:t>
              </a:r>
            </a:p>
            <a:p>
              <a:r>
                <a:rPr lang="pt-BR" sz="2400" dirty="0" smtClean="0"/>
                <a:t>        }</a:t>
              </a:r>
              <a:endParaRPr lang="pt-BR" sz="2400" dirty="0"/>
            </a:p>
            <a:p>
              <a:r>
                <a:rPr lang="pt-BR" sz="2400" dirty="0" smtClean="0"/>
                <a:t>        else</a:t>
              </a:r>
              <a:endParaRPr lang="pt-BR" sz="2400" dirty="0"/>
            </a:p>
            <a:p>
              <a:r>
                <a:rPr lang="pt-BR" sz="2400" dirty="0" smtClean="0"/>
                <a:t>            i </a:t>
              </a:r>
              <a:r>
                <a:rPr lang="pt-BR" sz="2400" dirty="0"/>
                <a:t>++ ;</a:t>
              </a:r>
            </a:p>
            <a:p>
              <a:r>
                <a:rPr lang="pt-BR" sz="2400" dirty="0" smtClean="0"/>
                <a:t>    }</a:t>
              </a:r>
              <a:r>
                <a:rPr lang="pt-BR" sz="2400" dirty="0"/>
                <a:t>while(i &lt;= n);</a:t>
              </a:r>
            </a:p>
            <a:p>
              <a:endParaRPr lang="pt-BR" sz="2400" dirty="0" smtClean="0"/>
            </a:p>
            <a:p>
              <a:r>
                <a:rPr lang="pt-BR" sz="2400" dirty="0"/>
                <a:t> </a:t>
              </a:r>
              <a:r>
                <a:rPr lang="pt-BR" sz="2400" dirty="0" smtClean="0"/>
                <a:t>   printf</a:t>
              </a:r>
              <a:r>
                <a:rPr lang="pt-BR" sz="2400" dirty="0"/>
                <a:t>("\n");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819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소인수로 분해하기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542862"/>
            <a:ext cx="8013457" cy="2523132"/>
            <a:chOff x="1130671" y="2428100"/>
            <a:chExt cx="4647110" cy="1117569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77017"/>
              <a:ext cx="712838" cy="8686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08~17</a:t>
              </a:r>
            </a:p>
            <a:p>
              <a:pPr algn="ctr"/>
              <a:r>
                <a:rPr lang="en-US" altLang="ko-KR" sz="2400" dirty="0"/>
                <a:t>10</a:t>
              </a:r>
            </a:p>
            <a:p>
              <a:pPr algn="ctr"/>
              <a:r>
                <a:rPr lang="en-US" altLang="ko-KR" sz="2400" dirty="0"/>
                <a:t>12~13</a:t>
              </a:r>
            </a:p>
            <a:p>
              <a:pPr algn="ctr"/>
              <a:r>
                <a:rPr lang="en-US" altLang="ko-KR" sz="2400" dirty="0"/>
                <a:t>16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677017"/>
              <a:ext cx="3931287" cy="8686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반복 실행 블록</a:t>
              </a:r>
            </a:p>
            <a:p>
              <a:r>
                <a:rPr lang="ko-KR" altLang="en-US" sz="2400" dirty="0" smtClean="0"/>
                <a:t>나누어 떨어지는 </a:t>
              </a:r>
              <a:r>
                <a:rPr lang="ko-KR" altLang="en-US" sz="2400" dirty="0"/>
                <a:t>경우</a:t>
              </a:r>
            </a:p>
            <a:p>
              <a:r>
                <a:rPr lang="ko-KR" altLang="en-US" sz="2400" dirty="0"/>
                <a:t>그 값을 출력하고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그 값으로 나누어 몫으로 바꿈</a:t>
              </a:r>
            </a:p>
            <a:p>
              <a:r>
                <a:rPr lang="ko-KR" altLang="en-US" sz="2400" dirty="0" smtClean="0"/>
                <a:t>나누어 떨어지지 </a:t>
              </a:r>
              <a:r>
                <a:rPr lang="ko-KR" altLang="en-US" sz="2400" dirty="0"/>
                <a:t>않는 경우 그보다 </a:t>
              </a:r>
              <a:r>
                <a:rPr lang="en-US" altLang="ko-KR" sz="2400" dirty="0"/>
                <a:t>1</a:t>
              </a:r>
              <a:r>
                <a:rPr lang="ko-KR" altLang="en-US" sz="2400" dirty="0"/>
                <a:t>만큼 큰 값으로 증가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0671" y="2428100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6706" y="4202293"/>
            <a:ext cx="8008311" cy="2164092"/>
            <a:chOff x="1099597" y="3850557"/>
            <a:chExt cx="4678450" cy="867392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77047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0557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5091210"/>
            <a:ext cx="385762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0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19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308304" y="3140968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0" y="1476360"/>
            <a:ext cx="7992887" cy="20966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5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입력된 두 양의 정수의 공약수를 모두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예를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들어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8 </a:t>
            </a:r>
            <a:r>
              <a:rPr lang="en-US" altLang="ko-KR" sz="3000" b="1" dirty="0">
                <a:solidFill>
                  <a:schemeClr val="tx1"/>
                </a:solidFill>
              </a:rPr>
              <a:t>24</a:t>
            </a:r>
            <a:r>
              <a:rPr lang="ko-KR" altLang="en-US" sz="3000" b="1" dirty="0">
                <a:solidFill>
                  <a:schemeClr val="tx1"/>
                </a:solidFill>
              </a:rPr>
              <a:t>와 같이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두 개의 양의 정수가 입력되었을 때에는 </a:t>
            </a:r>
            <a:r>
              <a:rPr lang="en-US" altLang="ko-KR" sz="3000" b="1" dirty="0">
                <a:solidFill>
                  <a:schemeClr val="tx1"/>
                </a:solidFill>
              </a:rPr>
              <a:t>1 2 4 8</a:t>
            </a:r>
            <a:r>
              <a:rPr lang="ko-KR" altLang="en-US" sz="3000" b="1" dirty="0">
                <a:solidFill>
                  <a:schemeClr val="tx1"/>
                </a:solidFill>
              </a:rPr>
              <a:t>이 출력되어야 한다</a:t>
            </a:r>
            <a:r>
              <a:rPr lang="en-US" altLang="ko-KR" sz="3000" b="1" dirty="0">
                <a:solidFill>
                  <a:schemeClr val="tx1"/>
                </a:solidFill>
              </a:rPr>
              <a:t>.)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282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11"/>
          <p:cNvSpPr txBox="1">
            <a:spLocks/>
          </p:cNvSpPr>
          <p:nvPr/>
        </p:nvSpPr>
        <p:spPr>
          <a:xfrm>
            <a:off x="1043608" y="959098"/>
            <a:ext cx="6407771" cy="792000"/>
          </a:xfrm>
          <a:prstGeom prst="rect">
            <a:avLst/>
          </a:prstGeom>
        </p:spPr>
        <p:txBody>
          <a:bodyPr vert="horz" wrap="none" lIns="36000" tIns="45720" rIns="36000" bIns="45720" rtlCol="0" anchor="ctr">
            <a:noAutofit/>
          </a:bodyPr>
          <a:lstStyle>
            <a:lvl1pPr marL="342900" indent="-342900" algn="ctr" defTabSz="914400" rtl="0" eaLnBrk="1" latinLnBrk="1" hangingPunct="1">
              <a:lnSpc>
                <a:spcPts val="3600"/>
              </a:lnSpc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latinLnBrk="0"/>
            <a:r>
              <a:rPr lang="en-US" altLang="ko-KR" sz="4800" dirty="0" smtClean="0">
                <a:solidFill>
                  <a:srgbClr val="C00000"/>
                </a:solidFill>
                <a:latin typeface="+mn-ea"/>
              </a:rPr>
              <a:t>Ⅰ.</a:t>
            </a:r>
            <a:r>
              <a:rPr lang="ko-KR" altLang="en-US" sz="4800" smtClean="0">
                <a:solidFill>
                  <a:srgbClr val="C00000"/>
                </a:solidFill>
                <a:latin typeface="+mn-ea"/>
              </a:rPr>
              <a:t> 프로그래밍</a:t>
            </a:r>
            <a:endParaRPr lang="en-US" altLang="ko-KR" sz="4800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0" name="제목 9"/>
          <p:cNvSpPr txBox="1">
            <a:spLocks/>
          </p:cNvSpPr>
          <p:nvPr/>
        </p:nvSpPr>
        <p:spPr>
          <a:xfrm>
            <a:off x="1691680" y="1756051"/>
            <a:ext cx="41250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36000" tIns="45720" rIns="36000" bIns="45720" rtlCol="0" anchor="ctr">
            <a:spAutoFit/>
          </a:bodyPr>
          <a:lstStyle>
            <a:lvl1pPr marL="0" indent="0" algn="just" defTabSz="914400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84188" indent="-484188" algn="l"/>
            <a:r>
              <a:rPr lang="en-US" altLang="ko-KR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3. </a:t>
            </a:r>
            <a:r>
              <a:rPr lang="ko-KR" altLang="en-US" sz="40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반복 실행 구조</a:t>
            </a:r>
            <a:endParaRPr lang="ko-KR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텍스트 개체 틀 4"/>
          <p:cNvSpPr txBox="1">
            <a:spLocks/>
          </p:cNvSpPr>
          <p:nvPr/>
        </p:nvSpPr>
        <p:spPr>
          <a:xfrm>
            <a:off x="1763688" y="2564904"/>
            <a:ext cx="2511906" cy="1175706"/>
          </a:xfrm>
          <a:prstGeom prst="rect">
            <a:avLst/>
          </a:prstGeom>
        </p:spPr>
        <p:txBody>
          <a:bodyPr vert="horz" wrap="none" lIns="0" tIns="45720" rIns="0" bIns="45720" rtlCol="0" anchor="ctr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200" b="1" kern="1200">
                <a:solidFill>
                  <a:srgbClr val="FF5C0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altLang="ko-KR" sz="3200" dirty="0" smtClean="0">
                <a:latin typeface="+mn-ea"/>
              </a:rPr>
              <a:t>01. </a:t>
            </a:r>
            <a:r>
              <a:rPr lang="ko-KR" altLang="en-US" sz="3200" smtClean="0">
                <a:latin typeface="+mn-ea"/>
              </a:rPr>
              <a:t>단순 반복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02. </a:t>
            </a:r>
            <a:r>
              <a:rPr lang="ko-KR" altLang="en-US" sz="3200" smtClean="0">
                <a:latin typeface="+mn-ea"/>
              </a:rPr>
              <a:t>중첩 반복</a:t>
            </a:r>
            <a:endParaRPr lang="en-US" altLang="ko-KR" sz="3200" dirty="0" smtClean="0">
              <a:latin typeface="+mn-ea"/>
            </a:endParaRPr>
          </a:p>
        </p:txBody>
      </p:sp>
      <p:sp>
        <p:nvSpPr>
          <p:cNvPr id="22" name="텍스트 개체 틀 10"/>
          <p:cNvSpPr txBox="1">
            <a:spLocks/>
          </p:cNvSpPr>
          <p:nvPr/>
        </p:nvSpPr>
        <p:spPr>
          <a:xfrm>
            <a:off x="5842992" y="6026987"/>
            <a:ext cx="2843808" cy="714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solidFill>
                  <a:schemeClr val="accent3"/>
                </a:solidFill>
                <a:latin typeface="+mn-ea"/>
              </a:rPr>
              <a:t>교과서 </a:t>
            </a:r>
            <a:r>
              <a:rPr lang="en-US" altLang="ko-KR" sz="2400" b="1" dirty="0" smtClean="0">
                <a:solidFill>
                  <a:schemeClr val="accent3"/>
                </a:solidFill>
                <a:latin typeface="+mn-ea"/>
              </a:rPr>
              <a:t>61~78</a:t>
            </a:r>
            <a:r>
              <a:rPr lang="ko-KR" altLang="en-US" sz="2400" b="1" smtClean="0">
                <a:solidFill>
                  <a:schemeClr val="accent3"/>
                </a:solidFill>
                <a:latin typeface="+mn-ea"/>
              </a:rPr>
              <a:t>쪽</a:t>
            </a:r>
            <a:endParaRPr lang="ko-KR" altLang="en-US" sz="2400" b="1" dirty="0">
              <a:solidFill>
                <a:schemeClr val="accent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37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ko-KR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for </a:t>
            </a:r>
            <a:r>
              <a:rPr lang="ko-KR" altLang="en-US" sz="3400" b="1">
                <a:solidFill>
                  <a:schemeClr val="accent4">
                    <a:lumMod val="75000"/>
                  </a:schemeClr>
                </a:solidFill>
                <a:latin typeface="+mn-ea"/>
              </a:rPr>
              <a:t>반복 구조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5564" y="1602201"/>
            <a:ext cx="805123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반복 횟수를 정하기 위해서는 </a:t>
            </a:r>
            <a:r>
              <a:rPr lang="ko-KR" altLang="en-US" sz="3000" dirty="0" err="1">
                <a:latin typeface="+mn-ea"/>
              </a:rPr>
              <a:t>시작값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반복 종료 조건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반복 후 종료에 필요한 값 </a:t>
            </a:r>
            <a:r>
              <a:rPr lang="ko-KR" altLang="en-US" sz="3000" dirty="0" smtClean="0">
                <a:latin typeface="+mn-ea"/>
              </a:rPr>
              <a:t>변경이 </a:t>
            </a:r>
            <a:r>
              <a:rPr lang="ko-KR" altLang="en-US" sz="3000" dirty="0">
                <a:latin typeface="+mn-ea"/>
              </a:rPr>
              <a:t>필요하다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이때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이를 한 번에 표현해 반복적 실행을 구현하는 </a:t>
            </a:r>
            <a:r>
              <a:rPr lang="en-US" altLang="ko-KR" sz="3000" dirty="0">
                <a:latin typeface="+mn-ea"/>
              </a:rPr>
              <a:t>for </a:t>
            </a:r>
            <a:r>
              <a:rPr lang="ko-KR" altLang="en-US" sz="3000" dirty="0">
                <a:latin typeface="+mn-ea"/>
              </a:rPr>
              <a:t>반복 실행 구조를 </a:t>
            </a:r>
            <a:r>
              <a:rPr lang="ko-KR" altLang="en-US" sz="3000" dirty="0" smtClean="0">
                <a:latin typeface="+mn-ea"/>
              </a:rPr>
              <a:t>사용할 </a:t>
            </a:r>
            <a:r>
              <a:rPr lang="ko-KR" altLang="en-US" sz="3000" dirty="0">
                <a:latin typeface="+mn-ea"/>
              </a:rPr>
              <a:t>수도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475656" y="4293096"/>
            <a:ext cx="6984776" cy="194421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b="1" dirty="0"/>
              <a:t>반복 실행 구조</a:t>
            </a:r>
          </a:p>
          <a:p>
            <a:r>
              <a:rPr lang="en-US" altLang="ko-KR" sz="2400" dirty="0"/>
              <a:t>for(…; …; …) { … } </a:t>
            </a:r>
            <a:r>
              <a:rPr lang="ko-KR" altLang="en-US" sz="2400" smtClean="0"/>
              <a:t>구조는 반복 </a:t>
            </a:r>
            <a:r>
              <a:rPr lang="ko-KR" altLang="en-US" sz="2400" dirty="0"/>
              <a:t>실행에 필요한 것을 </a:t>
            </a:r>
            <a:r>
              <a:rPr lang="ko-KR" altLang="en-US" sz="2400"/>
              <a:t>한 </a:t>
            </a:r>
            <a:r>
              <a:rPr lang="ko-KR" altLang="en-US" sz="2400" smtClean="0"/>
              <a:t>번에 </a:t>
            </a:r>
            <a:r>
              <a:rPr lang="ko-KR" altLang="en-US" sz="2400" dirty="0"/>
              <a:t>표현할 수 있다</a:t>
            </a:r>
            <a:r>
              <a:rPr lang="en-US" altLang="ko-KR" sz="2400" dirty="0"/>
              <a:t>.</a:t>
            </a:r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55525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ko-KR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for </a:t>
            </a:r>
            <a:r>
              <a:rPr lang="ko-KR" altLang="en-US" sz="3400" b="1">
                <a:solidFill>
                  <a:schemeClr val="accent4">
                    <a:lumMod val="75000"/>
                  </a:schemeClr>
                </a:solidFill>
                <a:latin typeface="+mn-ea"/>
              </a:rPr>
              <a:t>반복 구조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21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43187"/>
              </p:ext>
            </p:extLst>
          </p:nvPr>
        </p:nvGraphicFramePr>
        <p:xfrm>
          <a:off x="1067564" y="1616184"/>
          <a:ext cx="7488832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8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027">
                <a:tc>
                  <a:txBody>
                    <a:bodyPr/>
                    <a:lstStyle/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endParaRPr lang="en-US" altLang="ko-KR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for(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1;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3){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 }</a:t>
                      </a:r>
                    </a:p>
                    <a:p>
                      <a:pPr algn="ctr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for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실행 구조</a:t>
                      </a: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6000" indent="-2160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시작값</a:t>
                      </a:r>
                      <a:endParaRPr lang="ko-KR" altLang="en-U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16000" indent="-2160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반복을 위한 조건 표현</a:t>
                      </a:r>
                    </a:p>
                    <a:p>
                      <a:pPr marL="216000" indent="-2160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수행시킬 블록</a:t>
                      </a:r>
                    </a:p>
                    <a:p>
                      <a:pPr marL="216000" indent="-2160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블록 수행 후 반복 종료를 위한 값의</a:t>
                      </a:r>
                      <a:r>
                        <a:rPr lang="ko-KR" altLang="en-US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증감 처리</a:t>
                      </a: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204864"/>
            <a:ext cx="2808312" cy="30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8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ko-KR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for </a:t>
            </a:r>
            <a:r>
              <a:rPr lang="ko-KR" altLang="en-US" sz="3400" b="1">
                <a:solidFill>
                  <a:schemeClr val="accent4">
                    <a:lumMod val="75000"/>
                  </a:schemeClr>
                </a:solidFill>
                <a:latin typeface="+mn-ea"/>
              </a:rPr>
              <a:t>반복 구조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22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28808"/>
              </p:ext>
            </p:extLst>
          </p:nvPr>
        </p:nvGraphicFramePr>
        <p:xfrm>
          <a:off x="1077226" y="1700808"/>
          <a:ext cx="7488832" cy="3213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for(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1;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처음에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회만 실행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조건 검사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실행 내용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3: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실행 후 처리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이후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검사 →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 →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을 반복적으로 실행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54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567411"/>
            <a:ext cx="7560840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2600" b="1" dirty="0">
                <a:solidFill>
                  <a:schemeClr val="tx1"/>
                </a:solidFill>
              </a:rPr>
              <a:t>음이 아닌 세 정수 </a:t>
            </a:r>
            <a:r>
              <a:rPr lang="en-US" altLang="ko-KR" sz="2600" b="1" dirty="0">
                <a:solidFill>
                  <a:schemeClr val="tx1"/>
                </a:solidFill>
              </a:rPr>
              <a:t>a, b, n</a:t>
            </a:r>
            <a:r>
              <a:rPr lang="ko-KR" altLang="en-US" sz="2600" b="1" dirty="0">
                <a:solidFill>
                  <a:schemeClr val="tx1"/>
                </a:solidFill>
              </a:rPr>
              <a:t>이 입력되었을 때</a:t>
            </a:r>
            <a:r>
              <a:rPr lang="en-US" altLang="ko-KR" sz="2600" b="1" dirty="0">
                <a:solidFill>
                  <a:schemeClr val="tx1"/>
                </a:solidFill>
              </a:rPr>
              <a:t>, n</a:t>
            </a:r>
            <a:r>
              <a:rPr lang="ko-KR" altLang="en-US" sz="2600" b="1" dirty="0">
                <a:solidFill>
                  <a:schemeClr val="tx1"/>
                </a:solidFill>
              </a:rPr>
              <a:t>보다 작은 </a:t>
            </a:r>
            <a:r>
              <a:rPr lang="en-US" altLang="ko-KR" sz="2600" b="1" dirty="0">
                <a:solidFill>
                  <a:schemeClr val="tx1"/>
                </a:solidFill>
              </a:rPr>
              <a:t>a </a:t>
            </a:r>
            <a:r>
              <a:rPr lang="ko-KR" altLang="en-US" sz="2600" b="1" dirty="0">
                <a:solidFill>
                  <a:schemeClr val="tx1"/>
                </a:solidFill>
              </a:rPr>
              <a:t>또는 </a:t>
            </a:r>
            <a:r>
              <a:rPr lang="en-US" altLang="ko-KR" sz="2600" b="1" dirty="0">
                <a:solidFill>
                  <a:schemeClr val="tx1"/>
                </a:solidFill>
              </a:rPr>
              <a:t>b</a:t>
            </a:r>
            <a:r>
              <a:rPr lang="ko-KR" altLang="en-US" sz="2600" b="1" dirty="0">
                <a:solidFill>
                  <a:schemeClr val="tx1"/>
                </a:solidFill>
              </a:rPr>
              <a:t>의 배수의 합을 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출력하는 프로그램을 </a:t>
            </a:r>
            <a:r>
              <a:rPr lang="ko-KR" altLang="en-US" sz="26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.(0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600" b="1" dirty="0">
                <a:solidFill>
                  <a:schemeClr val="tx1"/>
                </a:solidFill>
              </a:rPr>
              <a:t>= 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a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600" b="1" dirty="0">
                <a:solidFill>
                  <a:schemeClr val="tx1"/>
                </a:solidFill>
              </a:rPr>
              <a:t>= 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b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n</a:t>
            </a:r>
            <a:r>
              <a:rPr lang="ko-KR" altLang="en-US" sz="26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2600" b="1" dirty="0" smtClean="0">
                <a:solidFill>
                  <a:schemeClr val="tx1"/>
                </a:solidFill>
              </a:rPr>
              <a:t>=1000000</a:t>
            </a:r>
            <a:r>
              <a:rPr lang="en-US" altLang="ko-KR" sz="26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음이 아닌 세 정수 </a:t>
            </a:r>
            <a:r>
              <a:rPr lang="en-US" altLang="ko-KR" sz="2400" dirty="0">
                <a:solidFill>
                  <a:schemeClr val="tx1"/>
                </a:solidFill>
              </a:rPr>
              <a:t>a, b, n</a:t>
            </a:r>
            <a:r>
              <a:rPr lang="ko-KR" altLang="en-US" sz="2400" dirty="0">
                <a:solidFill>
                  <a:schemeClr val="tx1"/>
                </a:solidFill>
              </a:rPr>
              <a:t>이 공백을 두고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보다 작은 </a:t>
            </a:r>
            <a:r>
              <a:rPr lang="en-US" altLang="ko-KR" sz="2400" dirty="0">
                <a:solidFill>
                  <a:schemeClr val="tx1"/>
                </a:solidFill>
              </a:rPr>
              <a:t>a </a:t>
            </a:r>
            <a:r>
              <a:rPr lang="ko-KR" altLang="en-US" sz="2400" dirty="0">
                <a:solidFill>
                  <a:schemeClr val="tx1"/>
                </a:solidFill>
              </a:rPr>
              <a:t>또는 </a:t>
            </a:r>
            <a:r>
              <a:rPr lang="en-US" altLang="ko-KR" sz="2400" dirty="0">
                <a:solidFill>
                  <a:schemeClr val="tx1"/>
                </a:solidFill>
              </a:rPr>
              <a:t>b</a:t>
            </a:r>
            <a:r>
              <a:rPr lang="ko-KR" altLang="en-US" sz="2400" dirty="0">
                <a:solidFill>
                  <a:schemeClr val="tx1"/>
                </a:solidFill>
              </a:rPr>
              <a:t>의 배수의 합을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3 5 1000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233168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배수의 합 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35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소인수로 분해하기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589499"/>
            <a:ext cx="8013965" cy="4935854"/>
            <a:chOff x="698512" y="1457571"/>
            <a:chExt cx="8013965" cy="4935854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13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6832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6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a, b, n;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6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 %d %d", &amp;a, &amp;b, &amp;n</a:t>
              </a:r>
              <a:r>
                <a:rPr lang="en-US" sz="2400" dirty="0" smtClean="0"/>
                <a:t>);</a:t>
              </a:r>
            </a:p>
            <a:p>
              <a:pPr>
                <a:lnSpc>
                  <a:spcPts val="2600"/>
                </a:lnSpc>
              </a:pPr>
              <a:endParaRPr lang="en-US" sz="2400" dirty="0" smtClean="0"/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long </a:t>
              </a:r>
              <a:r>
                <a:rPr lang="en-US" sz="2400" dirty="0" err="1"/>
                <a:t>long</a:t>
              </a:r>
              <a:r>
                <a:rPr lang="en-US" sz="2400" dirty="0"/>
                <a:t> s = 0;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&lt;n;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    if(</a:t>
              </a:r>
              <a:r>
                <a:rPr lang="en-US" sz="2400" dirty="0" err="1" smtClean="0"/>
                <a:t>i%a</a:t>
              </a:r>
              <a:r>
                <a:rPr lang="en-US" sz="2400" dirty="0" smtClean="0"/>
                <a:t> </a:t>
              </a:r>
              <a:r>
                <a:rPr lang="en-US" sz="2400" dirty="0"/>
                <a:t>== 0 || </a:t>
              </a:r>
              <a:r>
                <a:rPr lang="en-US" sz="2400" dirty="0" err="1"/>
                <a:t>i%b</a:t>
              </a:r>
              <a:r>
                <a:rPr lang="en-US" sz="2400" dirty="0"/>
                <a:t> == 0)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        s </a:t>
              </a:r>
              <a:r>
                <a:rPr lang="en-US" sz="2400" dirty="0"/>
                <a:t>+= </a:t>
              </a:r>
              <a:r>
                <a:rPr lang="en-US" sz="2400" dirty="0" err="1"/>
                <a:t>i</a:t>
              </a:r>
              <a:r>
                <a:rPr lang="en-US" sz="2400" dirty="0"/>
                <a:t>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</a:t>
              </a:r>
            </a:p>
            <a:p>
              <a:pPr>
                <a:lnSpc>
                  <a:spcPts val="2600"/>
                </a:lnSpc>
              </a:pPr>
              <a:r>
                <a:rPr lang="en-US" sz="2400" dirty="0"/>
                <a:t> </a:t>
              </a:r>
              <a:r>
                <a:rPr lang="en-US" sz="2400" dirty="0" smtClean="0"/>
                <a:t>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</a:t>
              </a:r>
              <a:r>
                <a:rPr lang="en-US" sz="2400" dirty="0" err="1"/>
                <a:t>lld</a:t>
              </a:r>
              <a:r>
                <a:rPr lang="en-US" sz="2400" dirty="0"/>
                <a:t>\n", s);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/>
                <a:t>}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7571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4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소인수로 분해하기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7049" y="1737626"/>
            <a:ext cx="8008310" cy="1829226"/>
            <a:chOff x="1133656" y="2431864"/>
            <a:chExt cx="4644125" cy="810218"/>
          </a:xfrm>
        </p:grpSpPr>
        <p:sp>
          <p:nvSpPr>
            <p:cNvPr id="16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712838" cy="53317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09~10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46494" y="2708912"/>
              <a:ext cx="3931287" cy="53317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배수의 합을 누적하기 위한 변수 선언</a:t>
              </a:r>
            </a:p>
            <a:p>
              <a:r>
                <a:rPr lang="ko-KR" altLang="en-US" sz="2400" dirty="0"/>
                <a:t>반복 실행 전 값 초기화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반복 </a:t>
              </a:r>
              <a:r>
                <a:rPr lang="ko-KR" altLang="en-US" sz="2400" dirty="0" err="1"/>
                <a:t>조건식</a:t>
              </a:r>
              <a:r>
                <a:rPr lang="en-US" altLang="ko-KR" sz="2400" dirty="0"/>
                <a:t>, </a:t>
              </a:r>
              <a:r>
                <a:rPr lang="ko-KR" altLang="en-US" sz="2400" dirty="0" err="1"/>
                <a:t>증감식</a:t>
              </a:r>
              <a:endParaRPr lang="ko-KR" altLang="en-US" sz="2400" dirty="0"/>
            </a:p>
            <a:p>
              <a:r>
                <a:rPr lang="en-US" altLang="ko-KR" sz="2400" dirty="0"/>
                <a:t>a </a:t>
              </a:r>
              <a:r>
                <a:rPr lang="ko-KR" altLang="en-US" sz="2400" dirty="0"/>
                <a:t>또는 </a:t>
              </a:r>
              <a:r>
                <a:rPr lang="en-US" altLang="ko-KR" sz="2400" dirty="0"/>
                <a:t>b</a:t>
              </a:r>
              <a:r>
                <a:rPr lang="ko-KR" altLang="en-US" sz="2400" dirty="0"/>
                <a:t>로 </a:t>
              </a:r>
              <a:r>
                <a:rPr lang="ko-KR" altLang="en-US" sz="2400" dirty="0" err="1"/>
                <a:t>나누어떨어지는</a:t>
              </a:r>
              <a:r>
                <a:rPr lang="ko-KR" altLang="en-US" sz="2400" dirty="0"/>
                <a:t> 경우 그 값을 누적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4895" y="2431864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3916527"/>
            <a:ext cx="8008311" cy="2157193"/>
            <a:chOff x="1099597" y="3853322"/>
            <a:chExt cx="4678450" cy="864627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677047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100846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4696814"/>
            <a:ext cx="2304256" cy="108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1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26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373935" y="3140968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3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3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1" y="1476360"/>
            <a:ext cx="7992886" cy="20966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5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입력된 어떤 양의 정수의 가장 큰 소인수를 출력하는 프로그램을 </a:t>
            </a:r>
            <a:r>
              <a:rPr lang="en-US" altLang="ko-KR" sz="3000" b="1" dirty="0">
                <a:solidFill>
                  <a:schemeClr val="tx1"/>
                </a:solidFill>
              </a:rPr>
              <a:t>for </a:t>
            </a:r>
            <a:r>
              <a:rPr lang="ko-KR" altLang="en-US" sz="3000" b="1" dirty="0">
                <a:solidFill>
                  <a:schemeClr val="tx1"/>
                </a:solidFill>
              </a:rPr>
              <a:t>반복 구조를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사용해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 dirty="0">
                <a:solidFill>
                  <a:schemeClr val="tx1"/>
                </a:solidFill>
              </a:rPr>
              <a:t>예를 들어 </a:t>
            </a:r>
            <a:r>
              <a:rPr lang="en-US" altLang="ko-KR" sz="3000" b="1" dirty="0">
                <a:solidFill>
                  <a:schemeClr val="tx1"/>
                </a:solidFill>
              </a:rPr>
              <a:t>13195</a:t>
            </a:r>
            <a:r>
              <a:rPr lang="ko-KR" altLang="en-US" sz="3000" b="1" dirty="0">
                <a:solidFill>
                  <a:schemeClr val="tx1"/>
                </a:solidFill>
              </a:rPr>
              <a:t>의 가장 큰 소인수는 </a:t>
            </a:r>
            <a:r>
              <a:rPr lang="en-US" altLang="ko-KR" sz="3000" b="1" dirty="0">
                <a:solidFill>
                  <a:schemeClr val="tx1"/>
                </a:solidFill>
              </a:rPr>
              <a:t>29</a:t>
            </a:r>
            <a:r>
              <a:rPr lang="ko-KR" altLang="en-US" sz="3000" b="1" dirty="0">
                <a:solidFill>
                  <a:schemeClr val="tx1"/>
                </a:solidFill>
              </a:rPr>
              <a:t>이다</a:t>
            </a:r>
            <a:r>
              <a:rPr lang="en-US" altLang="ko-KR" sz="3000" b="1" dirty="0">
                <a:solidFill>
                  <a:schemeClr val="tx1"/>
                </a:solidFill>
              </a:rPr>
              <a:t>.)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11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일부 반복과 반복의 중단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5564" y="1602201"/>
            <a:ext cx="78968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반복 실행 도중에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반복 블록의 일부를 실행하지 않고 다음 반복 작업으로 넘어가거나</a:t>
            </a:r>
            <a:r>
              <a:rPr lang="en-US" altLang="ko-KR" sz="3000" dirty="0" smtClean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표현한 </a:t>
            </a:r>
            <a:r>
              <a:rPr lang="ko-KR" altLang="en-US" sz="3000" dirty="0">
                <a:latin typeface="+mn-ea"/>
              </a:rPr>
              <a:t>반복 횟수를 모두 수행하지 않고 반복 실행을 중단시킬 수도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331640" y="3807714"/>
            <a:ext cx="7200800" cy="194421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400" b="1" dirty="0"/>
              <a:t>continue</a:t>
            </a:r>
            <a:r>
              <a:rPr lang="ko-KR" altLang="en-US" sz="2400" b="1"/>
              <a:t>와 </a:t>
            </a:r>
            <a:r>
              <a:rPr lang="en-US" altLang="ko-KR" sz="2400" b="1" dirty="0"/>
              <a:t>break</a:t>
            </a:r>
          </a:p>
          <a:p>
            <a:r>
              <a:rPr lang="en-US" altLang="ko-KR" sz="2400" dirty="0"/>
              <a:t>continue</a:t>
            </a:r>
            <a:r>
              <a:rPr lang="ko-KR" altLang="en-US" sz="2400"/>
              <a:t>와 </a:t>
            </a:r>
            <a:r>
              <a:rPr lang="en-US" altLang="ko-KR" sz="2400" dirty="0"/>
              <a:t>break</a:t>
            </a:r>
            <a:r>
              <a:rPr lang="ko-KR" altLang="en-US" sz="2400"/>
              <a:t>는 </a:t>
            </a:r>
            <a:r>
              <a:rPr lang="en-US" altLang="ko-KR" sz="2400" dirty="0"/>
              <a:t>while( </a:t>
            </a:r>
            <a:r>
              <a:rPr lang="en-US" altLang="ko-KR" sz="2400" dirty="0" smtClean="0"/>
              <a:t>), </a:t>
            </a:r>
            <a:r>
              <a:rPr lang="en-US" altLang="ko-KR" sz="2400" dirty="0" err="1" smtClean="0"/>
              <a:t>do~while</a:t>
            </a:r>
            <a:r>
              <a:rPr lang="en-US" altLang="ko-KR" sz="2400" dirty="0"/>
              <a:t>( ), for( ) </a:t>
            </a:r>
            <a:r>
              <a:rPr lang="ko-KR" altLang="en-US" sz="2400"/>
              <a:t>반복 </a:t>
            </a:r>
            <a:r>
              <a:rPr lang="ko-KR" altLang="en-US" sz="2400" smtClean="0"/>
              <a:t>구조에서 </a:t>
            </a:r>
            <a:r>
              <a:rPr lang="ko-KR" altLang="en-US" sz="2400" dirty="0"/>
              <a:t>모두 사용이 가능하다</a:t>
            </a:r>
            <a:r>
              <a:rPr lang="en-US" altLang="ko-KR" sz="2400" dirty="0"/>
              <a:t>.</a:t>
            </a:r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42010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일부 반복과 반복의 중단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28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349701"/>
              </p:ext>
            </p:extLst>
          </p:nvPr>
        </p:nvGraphicFramePr>
        <p:xfrm>
          <a:off x="1067564" y="1616184"/>
          <a:ext cx="748883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8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027">
                <a:tc>
                  <a:txBody>
                    <a:bodyPr/>
                    <a:lstStyle/>
                    <a:p>
                      <a:pPr algn="ctr"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just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continue;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가 실행되면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블록의 나머지 부분을 실행하지 않고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다음 반복을 수행한다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just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break;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가 실행되면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가장 가까운 반복 블록을 빠져나간다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122914"/>
            <a:ext cx="2238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6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일부 반복과 반복의 중단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29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760642"/>
              </p:ext>
            </p:extLst>
          </p:nvPr>
        </p:nvGraphicFramePr>
        <p:xfrm>
          <a:off x="1077226" y="1700808"/>
          <a:ext cx="7488832" cy="430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8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블록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… continue;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2…;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… break;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3…;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4…;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//continue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가 실행되면 이후의 실행을 중단하고 반복 블록의 처음으로 이동해 다음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을 수행한다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algn="just"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//break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가 실행되면 반복을 중단하고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를 수행한다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33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sz="quarter" idx="4294967295"/>
          </p:nvPr>
        </p:nvSpPr>
        <p:spPr>
          <a:xfrm>
            <a:off x="539552" y="908720"/>
            <a:ext cx="8064896" cy="53553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프로그램의 </a:t>
            </a:r>
            <a:r>
              <a:rPr lang="ko-KR" altLang="en-US" sz="3000" dirty="0">
                <a:latin typeface="+mn-ea"/>
              </a:rPr>
              <a:t>순차적인 명령 실행 도중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어떤 값이나 상태의 변화에 따라 같은 작업을 반복해서 실행해야 하는 </a:t>
            </a:r>
            <a:r>
              <a:rPr lang="ko-KR" altLang="en-US" sz="3000" dirty="0" smtClean="0">
                <a:latin typeface="+mn-ea"/>
              </a:rPr>
              <a:t>경우가 </a:t>
            </a:r>
            <a:r>
              <a:rPr lang="ko-KR" altLang="en-US" sz="3000" dirty="0">
                <a:latin typeface="+mn-ea"/>
              </a:rPr>
              <a:t>있다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반복 </a:t>
            </a:r>
            <a:r>
              <a:rPr lang="ko-KR" altLang="en-US" sz="3000" dirty="0">
                <a:latin typeface="+mn-ea"/>
              </a:rPr>
              <a:t>실행 구조는 </a:t>
            </a:r>
            <a:r>
              <a:rPr lang="ko-KR" altLang="en-US" sz="3000" dirty="0" err="1">
                <a:latin typeface="+mn-ea"/>
              </a:rPr>
              <a:t>조건식의</a:t>
            </a:r>
            <a:r>
              <a:rPr lang="ko-KR" altLang="en-US" sz="3000" dirty="0">
                <a:latin typeface="+mn-ea"/>
              </a:rPr>
              <a:t> 계산 결과나 값에 따라 원하는 명령들을 반복적으로 실행하는 구조로서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단순 반복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중첩 </a:t>
            </a:r>
            <a:r>
              <a:rPr lang="ko-KR" altLang="en-US" sz="3000" dirty="0">
                <a:latin typeface="+mn-ea"/>
              </a:rPr>
              <a:t>반복의 형태로 선택 실행 구조와 함께 사용할 수 있다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반복 </a:t>
            </a:r>
            <a:r>
              <a:rPr lang="ko-KR" altLang="en-US" sz="3000" dirty="0">
                <a:latin typeface="+mn-ea"/>
              </a:rPr>
              <a:t>실행 구조에 사용되는 </a:t>
            </a:r>
            <a:r>
              <a:rPr lang="ko-KR" altLang="en-US" sz="3000" dirty="0" err="1">
                <a:latin typeface="+mn-ea"/>
              </a:rPr>
              <a:t>조건식은</a:t>
            </a:r>
            <a:r>
              <a:rPr lang="ko-KR" altLang="en-US" sz="3000" dirty="0">
                <a:latin typeface="+mn-ea"/>
              </a:rPr>
              <a:t> </a:t>
            </a:r>
            <a:r>
              <a:rPr lang="ko-KR" altLang="en-US" sz="3000" dirty="0" smtClean="0">
                <a:latin typeface="+mn-ea"/>
              </a:rPr>
              <a:t>비교 </a:t>
            </a:r>
            <a:r>
              <a:rPr lang="ko-KR" altLang="en-US" sz="3000" dirty="0">
                <a:latin typeface="+mn-ea"/>
              </a:rPr>
              <a:t>연산자와 논리 연산자가 이용되는 것이 </a:t>
            </a:r>
            <a:r>
              <a:rPr lang="ko-KR" altLang="en-US" sz="3000" dirty="0" smtClean="0">
                <a:latin typeface="+mn-ea"/>
              </a:rPr>
              <a:t>일반적이며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결과가 참 또는 거짓인 계산식이나 값도 가능하다</a:t>
            </a:r>
            <a:r>
              <a:rPr lang="en-US" altLang="ko-KR" sz="3000" dirty="0" smtClean="0">
                <a:latin typeface="+mn-ea"/>
              </a:rPr>
              <a:t>.</a:t>
            </a:r>
            <a:endParaRPr lang="en-US" altLang="ko-KR" sz="300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3. </a:t>
            </a:r>
            <a:r>
              <a:rPr lang="ko-KR" altLang="en-US" sz="3000" b="1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반복 실행 구조</a:t>
            </a: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12776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2 </a:t>
            </a:r>
            <a:r>
              <a:rPr lang="ko-KR" altLang="en-US" sz="3000" b="1" dirty="0">
                <a:solidFill>
                  <a:schemeClr val="tx1"/>
                </a:solidFill>
              </a:rPr>
              <a:t>이상의 정수</a:t>
            </a:r>
            <a:r>
              <a:rPr lang="en-US" altLang="ko-KR" sz="3000" b="1" dirty="0">
                <a:solidFill>
                  <a:schemeClr val="tx1"/>
                </a:solidFill>
              </a:rPr>
              <a:t>(n)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소수 여부를 판별하는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 </a:t>
            </a:r>
          </a:p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(2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=1000000)</a:t>
            </a:r>
          </a:p>
          <a:p>
            <a:pPr algn="just">
              <a:buSzPct val="70000"/>
            </a:pP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</a:t>
            </a:r>
            <a:r>
              <a:rPr lang="en-US" altLang="ko-KR" sz="2400" dirty="0">
                <a:solidFill>
                  <a:schemeClr val="tx1"/>
                </a:solidFill>
              </a:rPr>
              <a:t>n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소수인 경우 “</a:t>
            </a:r>
            <a:r>
              <a:rPr lang="en-US" altLang="ko-KR" sz="2400" dirty="0">
                <a:solidFill>
                  <a:schemeClr val="tx1"/>
                </a:solidFill>
              </a:rPr>
              <a:t>prime”, </a:t>
            </a:r>
            <a:r>
              <a:rPr lang="ko-KR" altLang="en-US" sz="2400" dirty="0">
                <a:solidFill>
                  <a:schemeClr val="tx1"/>
                </a:solidFill>
              </a:rPr>
              <a:t>합성수인 경우 “</a:t>
            </a:r>
            <a:r>
              <a:rPr lang="en-US" altLang="ko-KR" sz="2400" dirty="0">
                <a:solidFill>
                  <a:schemeClr val="tx1"/>
                </a:solidFill>
              </a:rPr>
              <a:t>composite”</a:t>
            </a:r>
            <a:r>
              <a:rPr lang="ko-KR" altLang="en-US" sz="2400" dirty="0">
                <a:solidFill>
                  <a:schemeClr val="tx1"/>
                </a:solidFill>
              </a:rPr>
              <a:t>를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91753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prime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소수 판별하기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61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소수 판별하기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513599"/>
            <a:ext cx="8013965" cy="4939737"/>
            <a:chOff x="698512" y="1453688"/>
            <a:chExt cx="8013965" cy="4939737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13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6832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6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, n;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6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pPr>
                <a:lnSpc>
                  <a:spcPts val="2600"/>
                </a:lnSpc>
              </a:pPr>
              <a:endParaRPr lang="en-US" sz="2400" dirty="0"/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= 2; </a:t>
              </a:r>
              <a:r>
                <a:rPr lang="en-US" sz="2400" dirty="0" err="1"/>
                <a:t>i</a:t>
              </a:r>
              <a:r>
                <a:rPr lang="en-US" sz="2400" dirty="0"/>
                <a:t>&lt;n;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{</a:t>
              </a:r>
              <a:endParaRPr lang="en-US" sz="2400" dirty="0"/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    if(</a:t>
              </a:r>
              <a:r>
                <a:rPr lang="en-US" sz="2400" dirty="0" err="1" smtClean="0"/>
                <a:t>n%i</a:t>
              </a:r>
              <a:r>
                <a:rPr lang="en-US" sz="2400" dirty="0" smtClean="0"/>
                <a:t> </a:t>
              </a:r>
              <a:r>
                <a:rPr lang="en-US" sz="2400" dirty="0"/>
                <a:t>! = 0)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        continue</a:t>
              </a:r>
              <a:r>
                <a:rPr lang="en-US" sz="2400" dirty="0"/>
                <a:t>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    else</a:t>
              </a:r>
              <a:endParaRPr lang="en-US" sz="2400" dirty="0"/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        break</a:t>
              </a:r>
              <a:r>
                <a:rPr lang="en-US" sz="2400" dirty="0"/>
                <a:t>;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    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36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소수 판별하기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22631" y="1561304"/>
            <a:ext cx="8013965" cy="1084976"/>
            <a:chOff x="698512" y="1916833"/>
            <a:chExt cx="8013965" cy="1084976"/>
          </a:xfrm>
        </p:grpSpPr>
        <p:sp>
          <p:nvSpPr>
            <p:cNvPr id="17" name="object 23"/>
            <p:cNvSpPr/>
            <p:nvPr/>
          </p:nvSpPr>
          <p:spPr>
            <a:xfrm>
              <a:off x="698512" y="1921689"/>
              <a:ext cx="535443" cy="1080120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14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15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16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16833"/>
              <a:ext cx="7452845" cy="1080120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600"/>
                </a:lnSpc>
              </a:pPr>
              <a:endParaRPr lang="pt-BR" sz="2400" dirty="0" smtClean="0"/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printf</a:t>
              </a:r>
              <a:r>
                <a:rPr lang="pt-BR" sz="2400" dirty="0"/>
                <a:t>("%s\n", i == n?"prime":"composite");</a:t>
              </a:r>
            </a:p>
            <a:p>
              <a:pPr>
                <a:lnSpc>
                  <a:spcPts val="2600"/>
                </a:lnSpc>
              </a:pPr>
              <a:r>
                <a:rPr lang="pt-BR" sz="2400" dirty="0"/>
                <a:t>}</a:t>
              </a:r>
              <a:endParaRPr lang="en-US" sz="2400" dirty="0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28284" y="2780928"/>
            <a:ext cx="8008312" cy="2132148"/>
            <a:chOff x="1133655" y="2431764"/>
            <a:chExt cx="4644126" cy="944391"/>
          </a:xfrm>
        </p:grpSpPr>
        <p:sp>
          <p:nvSpPr>
            <p:cNvPr id="15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5"/>
            <p:cNvSpPr/>
            <p:nvPr/>
          </p:nvSpPr>
          <p:spPr>
            <a:xfrm>
              <a:off x="1133657" y="2636904"/>
              <a:ext cx="71283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6"/>
            <p:cNvSpPr/>
            <p:nvPr/>
          </p:nvSpPr>
          <p:spPr>
            <a:xfrm>
              <a:off x="1133656" y="2708912"/>
              <a:ext cx="712838" cy="66724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09~10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11~12</a:t>
              </a:r>
            </a:p>
            <a:p>
              <a:pPr algn="ctr"/>
              <a:r>
                <a:rPr lang="en-US" altLang="ko-KR" sz="2400" dirty="0"/>
                <a:t>15</a:t>
              </a:r>
              <a:endParaRPr sz="2400" dirty="0"/>
            </a:p>
          </p:txBody>
        </p:sp>
        <p:sp>
          <p:nvSpPr>
            <p:cNvPr id="22" name="object 9"/>
            <p:cNvSpPr/>
            <p:nvPr/>
          </p:nvSpPr>
          <p:spPr>
            <a:xfrm>
              <a:off x="1846494" y="2708912"/>
              <a:ext cx="3931287" cy="66724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 err="1"/>
                <a:t>나누어떨어지지</a:t>
              </a:r>
              <a:r>
                <a:rPr lang="ko-KR" altLang="en-US" sz="2400" dirty="0"/>
                <a:t> 않으면 </a:t>
              </a:r>
              <a:r>
                <a:rPr lang="en-US" altLang="ko-KR" sz="2400" dirty="0"/>
                <a:t>1</a:t>
              </a:r>
              <a:r>
                <a:rPr lang="ko-KR" altLang="en-US" sz="2400"/>
                <a:t>만큼 증가시키고 다시 나누어 보기</a:t>
              </a:r>
            </a:p>
            <a:p>
              <a:r>
                <a:rPr lang="ko-KR" altLang="en-US" sz="2400" dirty="0" err="1"/>
                <a:t>나누어떨어지면</a:t>
              </a:r>
              <a:r>
                <a:rPr lang="ko-KR" altLang="en-US" sz="2400" dirty="0"/>
                <a:t> 반복 블록 탈출</a:t>
              </a:r>
            </a:p>
            <a:p>
              <a:r>
                <a:rPr lang="ko-KR" altLang="en-US" sz="2400" dirty="0"/>
                <a:t>판별 결과 출력</a:t>
              </a:r>
              <a:endParaRPr sz="2400" dirty="0"/>
            </a:p>
          </p:txBody>
        </p:sp>
        <p:sp>
          <p:nvSpPr>
            <p:cNvPr id="24" name="object 13"/>
            <p:cNvSpPr/>
            <p:nvPr/>
          </p:nvSpPr>
          <p:spPr>
            <a:xfrm>
              <a:off x="1133655" y="2431764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78487" y="5041177"/>
            <a:ext cx="8008312" cy="1412159"/>
            <a:chOff x="1099596" y="3856558"/>
            <a:chExt cx="4678451" cy="566009"/>
          </a:xfrm>
        </p:grpSpPr>
        <p:sp>
          <p:nvSpPr>
            <p:cNvPr id="26" name="object 15"/>
            <p:cNvSpPr/>
            <p:nvPr/>
          </p:nvSpPr>
          <p:spPr>
            <a:xfrm>
              <a:off x="1099597" y="4040902"/>
              <a:ext cx="4678450" cy="38166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8" name="object 18"/>
            <p:cNvSpPr/>
            <p:nvPr/>
          </p:nvSpPr>
          <p:spPr>
            <a:xfrm>
              <a:off x="1099596" y="38565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232" y="5649807"/>
            <a:ext cx="1157495" cy="72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43608" y="3046308"/>
            <a:ext cx="665252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#include &lt;</a:t>
            </a:r>
            <a:r>
              <a:rPr lang="en-US" altLang="ko-KR" sz="2400" dirty="0" err="1">
                <a:solidFill>
                  <a:srgbClr val="FF0000"/>
                </a:solidFill>
              </a:rPr>
              <a:t>stdio.h</a:t>
            </a:r>
            <a:r>
              <a:rPr lang="en-US" altLang="ko-KR" sz="2400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2400" dirty="0" err="1">
                <a:solidFill>
                  <a:srgbClr val="FF0000"/>
                </a:solidFill>
              </a:rPr>
              <a:t>int</a:t>
            </a:r>
            <a:r>
              <a:rPr lang="en-US" altLang="ko-KR" sz="2400" dirty="0">
                <a:solidFill>
                  <a:srgbClr val="FF0000"/>
                </a:solidFill>
              </a:rPr>
              <a:t> n, </a:t>
            </a:r>
            <a:r>
              <a:rPr lang="en-US" altLang="ko-KR" sz="2400" dirty="0" err="1">
                <a:solidFill>
                  <a:srgbClr val="FF0000"/>
                </a:solidFill>
              </a:rPr>
              <a:t>i</a:t>
            </a:r>
            <a:r>
              <a:rPr lang="en-US" altLang="ko-KR" sz="2400" dirty="0" smtClean="0">
                <a:solidFill>
                  <a:srgbClr val="FF0000"/>
                </a:solidFill>
              </a:rPr>
              <a:t>;</a:t>
            </a:r>
          </a:p>
          <a:p>
            <a:r>
              <a:rPr lang="pt-BR" altLang="ko-KR" sz="2400" dirty="0">
                <a:solidFill>
                  <a:srgbClr val="FF0000"/>
                </a:solidFill>
              </a:rPr>
              <a:t>int main( )</a:t>
            </a:r>
          </a:p>
          <a:p>
            <a:r>
              <a:rPr lang="pt-BR" altLang="ko-KR" sz="2400" dirty="0">
                <a:solidFill>
                  <a:srgbClr val="FF0000"/>
                </a:solidFill>
              </a:rPr>
              <a:t>{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scanf</a:t>
            </a:r>
            <a:r>
              <a:rPr lang="pt-BR" altLang="ko-KR" sz="2400" dirty="0">
                <a:solidFill>
                  <a:srgbClr val="FF0000"/>
                </a:solidFill>
              </a:rPr>
              <a:t>("%d", &amp;n);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for(i </a:t>
            </a:r>
            <a:r>
              <a:rPr lang="pt-BR" altLang="ko-KR" sz="2400" dirty="0">
                <a:solidFill>
                  <a:srgbClr val="FF0000"/>
                </a:solidFill>
              </a:rPr>
              <a:t>= 2; i &lt; n &amp;&amp; (n%i ! = 0); i ++);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printf</a:t>
            </a:r>
            <a:r>
              <a:rPr lang="pt-BR" altLang="ko-KR" sz="2400" dirty="0">
                <a:solidFill>
                  <a:srgbClr val="FF0000"/>
                </a:solidFill>
              </a:rPr>
              <a:t>("%s\n", i == n?"prime":"composite");</a:t>
            </a:r>
          </a:p>
          <a:p>
            <a:r>
              <a:rPr lang="pt-BR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361763" y="2547907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11560" y="1476360"/>
            <a:ext cx="7992887" cy="152059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4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위의 예시 코드를 최대한 적은 문자 개수의 짧은 코드로 변형해 보자</a:t>
            </a:r>
            <a:r>
              <a:rPr lang="en-US" altLang="ko-KR" sz="3000" b="1" dirty="0">
                <a:solidFill>
                  <a:schemeClr val="tx1"/>
                </a:solidFill>
              </a:rPr>
              <a:t>.(</a:t>
            </a:r>
            <a:r>
              <a:rPr lang="ko-KR" altLang="en-US" sz="3000" b="1">
                <a:solidFill>
                  <a:schemeClr val="tx1"/>
                </a:solidFill>
              </a:rPr>
              <a:t>물론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>
                <a:solidFill>
                  <a:schemeClr val="tx1"/>
                </a:solidFill>
              </a:rPr>
              <a:t>소수 </a:t>
            </a:r>
            <a:r>
              <a:rPr lang="ko-KR" altLang="en-US" sz="3000" b="1" smtClean="0">
                <a:solidFill>
                  <a:schemeClr val="tx1"/>
                </a:solidFill>
              </a:rPr>
              <a:t>판별은정확해야 </a:t>
            </a:r>
            <a:r>
              <a:rPr lang="ko-KR" altLang="en-US" sz="3000" b="1" dirty="0">
                <a:solidFill>
                  <a:schemeClr val="tx1"/>
                </a:solidFill>
              </a:rPr>
              <a:t>한다</a:t>
            </a:r>
            <a:r>
              <a:rPr lang="en-US" altLang="ko-KR" sz="3000" b="1" dirty="0">
                <a:solidFill>
                  <a:schemeClr val="tx1"/>
                </a:solidFill>
              </a:rPr>
              <a:t>.)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624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844824"/>
            <a:ext cx="6768752" cy="28083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 smtClean="0">
                <a:solidFill>
                  <a:schemeClr val="tx1"/>
                </a:solidFill>
                <a:latin typeface="+mn-ea"/>
              </a:rPr>
              <a:t>while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조건식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){ … }, for(…;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조건식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; …){ … }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구조를 사용하면 문제 해결 상황에서 반복적 실행 가능한 반복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실행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구조를 만들어 낼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1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11560" y="1484784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3000" spc="-100" dirty="0" smtClean="0">
                <a:latin typeface="YDVYGO31"/>
              </a:rPr>
              <a:t>  프로젝트 </a:t>
            </a:r>
            <a:r>
              <a:rPr lang="ko-KR" altLang="en-US" sz="3000" spc="-100" dirty="0" err="1">
                <a:latin typeface="YDVYGO31"/>
              </a:rPr>
              <a:t>오일러</a:t>
            </a:r>
            <a:r>
              <a:rPr lang="en-US" altLang="ko-KR" sz="3000" spc="-100" dirty="0">
                <a:latin typeface="YDVYGO31"/>
              </a:rPr>
              <a:t>(Project Euler)</a:t>
            </a:r>
            <a:r>
              <a:rPr lang="ko-KR" altLang="en-US" sz="3000" spc="-100" dirty="0">
                <a:latin typeface="YDVYGO31"/>
              </a:rPr>
              <a:t>는 수학적</a:t>
            </a:r>
            <a:r>
              <a:rPr lang="en-US" altLang="ko-KR" sz="3000" spc="-100" dirty="0">
                <a:latin typeface="YDVYGO31"/>
              </a:rPr>
              <a:t>/</a:t>
            </a:r>
            <a:r>
              <a:rPr lang="ko-KR" altLang="en-US" sz="3000" spc="-100" dirty="0">
                <a:latin typeface="YDVYGO31"/>
              </a:rPr>
              <a:t>컴퓨터 프로그래밍 문제들을 풀기 위한 시리즈 문제들로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수학적 </a:t>
            </a:r>
            <a:r>
              <a:rPr lang="ko-KR" altLang="en-US" sz="3000" spc="-100" dirty="0" smtClean="0">
                <a:latin typeface="YDVYGO31"/>
              </a:rPr>
              <a:t>기술들은 </a:t>
            </a:r>
            <a:r>
              <a:rPr lang="ko-KR" altLang="en-US" sz="3000" spc="-100" dirty="0">
                <a:latin typeface="YDVYGO31"/>
              </a:rPr>
              <a:t>문제를 풀기 위해 효율적인 방법들을 만드는 데 도움을 줄 수 있지만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컴퓨터와 프로그래밍 언어 사용 능력은 </a:t>
            </a:r>
            <a:r>
              <a:rPr lang="ko-KR" altLang="en-US" sz="3000" spc="-100" dirty="0" smtClean="0">
                <a:latin typeface="YDVYGO31"/>
              </a:rPr>
              <a:t>대부분의 </a:t>
            </a:r>
            <a:r>
              <a:rPr lang="ko-KR" altLang="en-US" sz="3000" spc="-100" dirty="0">
                <a:latin typeface="YDVYGO31"/>
              </a:rPr>
              <a:t>문제를 푸는데 꼭 필요하다</a:t>
            </a:r>
            <a:r>
              <a:rPr lang="en-US" altLang="ko-KR" sz="3000" spc="-100" dirty="0">
                <a:latin typeface="YDVYGO31"/>
              </a:rPr>
              <a:t>.</a:t>
            </a:r>
          </a:p>
          <a:p>
            <a:pPr algn="just"/>
            <a:r>
              <a:rPr lang="ko-KR" altLang="en-US" sz="3000" spc="-100" dirty="0" smtClean="0">
                <a:latin typeface="YDVYGO31"/>
              </a:rPr>
              <a:t>  문제를 </a:t>
            </a:r>
            <a:r>
              <a:rPr lang="ko-KR" altLang="en-US" sz="3000" spc="-100" dirty="0">
                <a:latin typeface="YDVYGO31"/>
              </a:rPr>
              <a:t>풀 경우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문제에 대한 다양한 사람들이 자신이 푼 방법들을 공개하고 있어 다른 사람과 생각을 공유할 수 </a:t>
            </a:r>
            <a:r>
              <a:rPr lang="ko-KR" altLang="en-US" sz="3000" spc="-100" dirty="0" smtClean="0">
                <a:latin typeface="YDVYGO31"/>
              </a:rPr>
              <a:t>있다</a:t>
            </a:r>
            <a:r>
              <a:rPr lang="en-US" altLang="ko-KR" sz="3000" spc="-100" dirty="0">
                <a:latin typeface="YDVYGO31"/>
              </a:rPr>
              <a:t>. </a:t>
            </a:r>
            <a:r>
              <a:rPr lang="ko-KR" altLang="en-US" sz="3000" spc="-100" dirty="0">
                <a:latin typeface="YDVYGO31"/>
              </a:rPr>
              <a:t>문제에 따라서는 공식적인 풀이를 사이트에서 제공하기도 한다</a:t>
            </a:r>
            <a:r>
              <a:rPr lang="en-US" altLang="ko-KR" sz="3000" spc="-100" dirty="0">
                <a:latin typeface="YDVYGO31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83768" y="930786"/>
            <a:ext cx="39145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chemeClr val="accent5"/>
                </a:solidFill>
              </a:rPr>
              <a:t>프로젝트 </a:t>
            </a:r>
            <a:r>
              <a:rPr lang="ko-KR" altLang="en-US" sz="3000" b="1" dirty="0" err="1">
                <a:solidFill>
                  <a:schemeClr val="accent5"/>
                </a:solidFill>
              </a:rPr>
              <a:t>오일러</a:t>
            </a:r>
            <a:endParaRPr lang="ko-KR" altLang="en-US" sz="3000" b="1" dirty="0">
              <a:solidFill>
                <a:schemeClr val="accent5"/>
              </a:solidFill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611560" y="908720"/>
            <a:ext cx="1872208" cy="553998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000" b="1" dirty="0" smtClean="0">
                <a:solidFill>
                  <a:schemeClr val="bg1"/>
                </a:solidFill>
                <a:latin typeface="+mn-ea"/>
              </a:rPr>
              <a:t>읽기 자료</a:t>
            </a:r>
            <a:endParaRPr lang="ko-KR" altLang="en-US" sz="3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810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108" y="1791267"/>
            <a:ext cx="6207346" cy="396044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3131840" y="5777966"/>
            <a:ext cx="2755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/>
              <a:t>▲</a:t>
            </a:r>
            <a:r>
              <a:rPr lang="ko-KR" altLang="en-US" sz="2400" dirty="0"/>
              <a:t>프로젝트 </a:t>
            </a:r>
            <a:r>
              <a:rPr lang="ko-KR" altLang="en-US" sz="2400" dirty="0" err="1"/>
              <a:t>오일러</a:t>
            </a:r>
            <a:endParaRPr lang="ko-KR" altLang="en-US" sz="2400" dirty="0"/>
          </a:p>
        </p:txBody>
      </p:sp>
      <p:sp>
        <p:nvSpPr>
          <p:cNvPr id="11" name="직사각형 10"/>
          <p:cNvSpPr/>
          <p:nvPr/>
        </p:nvSpPr>
        <p:spPr>
          <a:xfrm>
            <a:off x="2483768" y="930786"/>
            <a:ext cx="39145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chemeClr val="accent5"/>
                </a:solidFill>
              </a:rPr>
              <a:t>프로젝트 </a:t>
            </a:r>
            <a:r>
              <a:rPr lang="ko-KR" altLang="en-US" sz="3000" b="1" dirty="0" err="1">
                <a:solidFill>
                  <a:schemeClr val="accent5"/>
                </a:solidFill>
              </a:rPr>
              <a:t>오일러</a:t>
            </a:r>
            <a:endParaRPr lang="ko-KR" altLang="en-US" sz="3000" b="1" dirty="0">
              <a:solidFill>
                <a:schemeClr val="accent5"/>
              </a:solidFill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11560" y="908720"/>
            <a:ext cx="1872208" cy="553998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000" b="1" dirty="0" smtClean="0">
                <a:solidFill>
                  <a:schemeClr val="bg1"/>
                </a:solidFill>
                <a:latin typeface="+mn-ea"/>
              </a:rPr>
              <a:t>읽기 자료</a:t>
            </a:r>
            <a:endParaRPr lang="ko-KR" altLang="en-US" sz="3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471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276530" y="3140968"/>
            <a:ext cx="4374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/>
              <a:t>▲프로젝트 </a:t>
            </a:r>
            <a:r>
              <a:rPr lang="ko-KR" altLang="en-US" sz="2400" dirty="0" err="1"/>
              <a:t>오일러의</a:t>
            </a:r>
            <a:r>
              <a:rPr lang="ko-KR" altLang="en-US" sz="2400" dirty="0"/>
              <a:t> 문제 </a:t>
            </a:r>
            <a:r>
              <a:rPr lang="en-US" altLang="ko-KR" sz="2400" dirty="0"/>
              <a:t>1</a:t>
            </a:r>
            <a:r>
              <a:rPr lang="ko-KR" altLang="en-US" sz="2400"/>
              <a:t>번</a:t>
            </a:r>
            <a:endParaRPr lang="ko-KR" altLang="en-US" sz="24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628800"/>
            <a:ext cx="6120680" cy="1581176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95536" y="3645024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3000" spc="-200" dirty="0" smtClean="0"/>
              <a:t>  제시된 </a:t>
            </a:r>
            <a:r>
              <a:rPr lang="ko-KR" altLang="en-US" sz="3000" spc="-200" dirty="0"/>
              <a:t>문제에 대한 풀이 과정을 제출하는 것이 아니라 문제에 대한 답만 제시하면 된다</a:t>
            </a:r>
            <a:r>
              <a:rPr lang="en-US" altLang="ko-KR" sz="3000" spc="-200" dirty="0"/>
              <a:t>.</a:t>
            </a:r>
          </a:p>
          <a:p>
            <a:pPr algn="just"/>
            <a:r>
              <a:rPr lang="ko-KR" altLang="en-US" sz="3000" spc="-200" dirty="0" smtClean="0"/>
              <a:t>  통계로 </a:t>
            </a:r>
            <a:r>
              <a:rPr lang="ko-KR" altLang="en-US" sz="3000" spc="-200" dirty="0"/>
              <a:t>보면 약 </a:t>
            </a:r>
            <a:r>
              <a:rPr lang="en-US" altLang="ko-KR" sz="3000" spc="-200" dirty="0"/>
              <a:t>200</a:t>
            </a:r>
            <a:r>
              <a:rPr lang="ko-KR" altLang="en-US" sz="3000" spc="-200" dirty="0"/>
              <a:t>개의 나라에서 문제를 풀고 있으며</a:t>
            </a:r>
            <a:r>
              <a:rPr lang="en-US" altLang="ko-KR" sz="3000" spc="-200" dirty="0"/>
              <a:t>, </a:t>
            </a:r>
            <a:r>
              <a:rPr lang="ko-KR" altLang="en-US" sz="3000" spc="-200" dirty="0"/>
              <a:t>사용하는 언어는 프로그래밍 언어를 포함해 </a:t>
            </a:r>
            <a:r>
              <a:rPr lang="en-US" altLang="ko-KR" sz="3000" spc="-200" dirty="0"/>
              <a:t>90</a:t>
            </a:r>
            <a:r>
              <a:rPr lang="ko-KR" altLang="en-US" sz="3000" spc="-200" dirty="0"/>
              <a:t>개 이상을 </a:t>
            </a:r>
            <a:r>
              <a:rPr lang="ko-KR" altLang="en-US" sz="3000" spc="-200" dirty="0" smtClean="0"/>
              <a:t>사용하고 </a:t>
            </a:r>
            <a:r>
              <a:rPr lang="ko-KR" altLang="en-US" sz="3000" spc="-200" dirty="0"/>
              <a:t>있다</a:t>
            </a:r>
            <a:r>
              <a:rPr lang="en-US" altLang="ko-KR" sz="3000" spc="-200" dirty="0"/>
              <a:t>. </a:t>
            </a:r>
            <a:r>
              <a:rPr lang="ko-KR" altLang="en-US" sz="3000" spc="-200" dirty="0"/>
              <a:t>푼 문제 수에 따라 레벨로 표시하고 있으며</a:t>
            </a:r>
            <a:r>
              <a:rPr lang="en-US" altLang="ko-KR" sz="3000" spc="-200" dirty="0"/>
              <a:t>, </a:t>
            </a:r>
            <a:r>
              <a:rPr lang="ko-KR" altLang="en-US" sz="3000" spc="-200" dirty="0"/>
              <a:t>문제 수는 </a:t>
            </a:r>
            <a:r>
              <a:rPr lang="ko-KR" altLang="en-US" sz="3000" spc="-200" dirty="0" smtClean="0"/>
              <a:t>약 </a:t>
            </a:r>
            <a:r>
              <a:rPr lang="en-US" altLang="ko-KR" sz="3000" spc="-200" dirty="0" smtClean="0"/>
              <a:t>500</a:t>
            </a:r>
            <a:r>
              <a:rPr lang="ko-KR" altLang="en-US" sz="3000" spc="-200" dirty="0"/>
              <a:t>문제 이상이다</a:t>
            </a:r>
            <a:r>
              <a:rPr lang="en-US" altLang="ko-KR" sz="3000" spc="-200" dirty="0"/>
              <a:t>.</a:t>
            </a:r>
            <a:endParaRPr lang="ko-KR" altLang="en-US" sz="3000" spc="-200" dirty="0"/>
          </a:p>
        </p:txBody>
      </p:sp>
      <p:sp>
        <p:nvSpPr>
          <p:cNvPr id="11" name="직사각형 10"/>
          <p:cNvSpPr/>
          <p:nvPr/>
        </p:nvSpPr>
        <p:spPr>
          <a:xfrm>
            <a:off x="2483768" y="930786"/>
            <a:ext cx="39145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chemeClr val="accent5"/>
                </a:solidFill>
              </a:rPr>
              <a:t>프로젝트 </a:t>
            </a:r>
            <a:r>
              <a:rPr lang="ko-KR" altLang="en-US" sz="3000" b="1" dirty="0" err="1">
                <a:solidFill>
                  <a:schemeClr val="accent5"/>
                </a:solidFill>
              </a:rPr>
              <a:t>오일러</a:t>
            </a:r>
            <a:endParaRPr lang="ko-KR" altLang="en-US" sz="3000" b="1" dirty="0">
              <a:solidFill>
                <a:schemeClr val="accent5"/>
              </a:solidFill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11560" y="908720"/>
            <a:ext cx="1872208" cy="553998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000" b="1" dirty="0" smtClean="0">
                <a:solidFill>
                  <a:schemeClr val="bg1"/>
                </a:solidFill>
                <a:latin typeface="+mn-ea"/>
              </a:rPr>
              <a:t>읽기 자료</a:t>
            </a:r>
            <a:endParaRPr lang="ko-KR" altLang="en-US" sz="3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081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1787886"/>
            <a:ext cx="67687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중첩된 </a:t>
            </a:r>
            <a:r>
              <a:rPr lang="ko-KR" altLang="en-US" sz="3000" b="1" dirty="0">
                <a:latin typeface="+mn-ea"/>
              </a:rPr>
              <a:t>반복 구조의 개념과 필요성을 이해할 수 있다</a:t>
            </a:r>
            <a:r>
              <a:rPr lang="en-US" altLang="ko-KR" sz="3000" b="1" dirty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문제 </a:t>
            </a:r>
            <a:r>
              <a:rPr lang="ko-KR" altLang="en-US" sz="3000" b="1" dirty="0">
                <a:latin typeface="+mn-ea"/>
              </a:rPr>
              <a:t>해결에 필요한 반복 구조를 중첩해 사용할 수 있다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317117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163228"/>
            <a:ext cx="5760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복잡한 반복 실행 구조는 어떻게 설계할 수 있을까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76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단순 선택 구조의 중첩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76808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복잡한 반복 실행 구조는 기본적인 단순 반복 구조를 중첩하거나 결합하여 만들어 낼 </a:t>
            </a:r>
            <a:r>
              <a:rPr lang="ko-KR" altLang="en-US" sz="3000" dirty="0" smtClean="0">
                <a:latin typeface="+mn-ea"/>
              </a:rPr>
              <a:t>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259632" y="3501008"/>
            <a:ext cx="7128792" cy="21602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b="1" dirty="0"/>
              <a:t>중첩된 반복 실행</a:t>
            </a:r>
          </a:p>
          <a:p>
            <a:r>
              <a:rPr lang="en-US" altLang="ko-KR" sz="2400" dirty="0"/>
              <a:t>while( ){…}, do{…}while( ); </a:t>
            </a:r>
            <a:r>
              <a:rPr lang="en-US" altLang="ko-KR" sz="2400" dirty="0" smtClean="0"/>
              <a:t>,for</a:t>
            </a:r>
            <a:r>
              <a:rPr lang="en-US" altLang="ko-KR" sz="2400" dirty="0"/>
              <a:t>(;;){…}</a:t>
            </a:r>
            <a:r>
              <a:rPr lang="ko-KR" altLang="en-US" sz="2400"/>
              <a:t>와 같은 기본적인 </a:t>
            </a:r>
            <a:r>
              <a:rPr lang="ko-KR" altLang="en-US" sz="2400" smtClean="0"/>
              <a:t>반복 </a:t>
            </a:r>
            <a:r>
              <a:rPr lang="ko-KR" altLang="en-US" sz="2400" dirty="0"/>
              <a:t>구조 안에 다른 </a:t>
            </a:r>
            <a:r>
              <a:rPr lang="ko-KR" altLang="en-US" sz="2400"/>
              <a:t>반복 </a:t>
            </a:r>
            <a:r>
              <a:rPr lang="ko-KR" altLang="en-US" sz="2400" smtClean="0"/>
              <a:t>구조를 포함시켜 </a:t>
            </a:r>
            <a:r>
              <a:rPr lang="ko-KR" altLang="en-US" sz="2400" dirty="0"/>
              <a:t>중첩된 반복 </a:t>
            </a:r>
            <a:r>
              <a:rPr lang="ko-KR" altLang="en-US" sz="2400"/>
              <a:t>실행 </a:t>
            </a:r>
            <a:r>
              <a:rPr lang="ko-KR" altLang="en-US" sz="2400" smtClean="0"/>
              <a:t>구조를 </a:t>
            </a:r>
            <a:r>
              <a:rPr lang="ko-KR" altLang="en-US" sz="2400" dirty="0"/>
              <a:t>만들어 낼 수 있다</a:t>
            </a:r>
            <a:r>
              <a:rPr lang="en-US" altLang="ko-KR" sz="2400" dirty="0"/>
              <a:t>.</a:t>
            </a:r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1886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2. </a:t>
            </a:r>
            <a:r>
              <a:rPr lang="ko-KR" altLang="en-US" sz="3000" b="1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선택 실행 구조</a:t>
            </a: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176335"/>
              </p:ext>
            </p:extLst>
          </p:nvPr>
        </p:nvGraphicFramePr>
        <p:xfrm>
          <a:off x="971600" y="908720"/>
          <a:ext cx="7488832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단순 반복 </a:t>
                      </a:r>
                      <a:r>
                        <a:rPr lang="en-US" altLang="ko-KR" sz="3000" b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단순 반복 </a:t>
                      </a:r>
                      <a:r>
                        <a:rPr lang="en-US" altLang="ko-KR" sz="3000" b="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ko-KR" altLang="en-US" sz="3000" b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3365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02635"/>
              </p:ext>
            </p:extLst>
          </p:nvPr>
        </p:nvGraphicFramePr>
        <p:xfrm>
          <a:off x="5588950" y="376015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636" y="1782790"/>
            <a:ext cx="3170223" cy="432048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208" y="1583922"/>
            <a:ext cx="3231983" cy="451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단순 반복 구조의 중첩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40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548956"/>
              </p:ext>
            </p:extLst>
          </p:nvPr>
        </p:nvGraphicFramePr>
        <p:xfrm>
          <a:off x="1077226" y="1465333"/>
          <a:ext cx="7488832" cy="4988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8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0171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단순 반복 구조 안에 다른 반복 구조를 중첩해 넣으면 여러 가지 상황에 따라 다르게 실행할 수 있는 복잡한 반복 구조를 만들어 낼 수 있다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344489"/>
            <a:ext cx="2767314" cy="399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5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단순 반복 구조의 중첩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41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829504"/>
              </p:ext>
            </p:extLst>
          </p:nvPr>
        </p:nvGraphicFramePr>
        <p:xfrm>
          <a:off x="1174856" y="1759560"/>
          <a:ext cx="7488832" cy="346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5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3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770">
                <a:tc>
                  <a:txBody>
                    <a:bodyPr/>
                    <a:lstStyle/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반복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횟수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1)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반복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횟수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2)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{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2… ;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}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구조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횟수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만큼 반복 실행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구조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횟수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*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횟수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만큼 반복 실행</a:t>
                      </a: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79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34118"/>
            <a:ext cx="7920880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</a:t>
            </a:r>
            <a:r>
              <a:rPr lang="en-US" altLang="ko-KR" sz="3000" b="1" dirty="0">
                <a:solidFill>
                  <a:schemeClr val="tx1"/>
                </a:solidFill>
              </a:rPr>
              <a:t>(n) </a:t>
            </a:r>
            <a:r>
              <a:rPr lang="ko-KR" altLang="en-US" sz="3000" b="1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숫자 삼각형을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=20</a:t>
            </a:r>
            <a:r>
              <a:rPr lang="en-US" altLang="ko-KR" sz="3000" b="1" dirty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   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r>
              <a:rPr lang="en-US" altLang="ko-KR" sz="2400" dirty="0" smtClean="0">
                <a:solidFill>
                  <a:schemeClr val="tx1"/>
                </a:solidFill>
              </a:rPr>
              <a:t>   </a:t>
            </a:r>
            <a:r>
              <a:rPr lang="ko-KR" altLang="en-US" sz="2400" dirty="0" smtClean="0">
                <a:solidFill>
                  <a:schemeClr val="tx1"/>
                </a:solidFill>
              </a:rPr>
              <a:t>숫자 </a:t>
            </a:r>
            <a:r>
              <a:rPr lang="ko-KR" altLang="en-US" sz="2400" dirty="0">
                <a:solidFill>
                  <a:schemeClr val="tx1"/>
                </a:solidFill>
              </a:rPr>
              <a:t>삼각형을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5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 smtClean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1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1 2 3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1 2 3 4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1 2 3 4 5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9164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숫자 삼각형 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77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9164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숫자 삼각형 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484784"/>
            <a:ext cx="8013965" cy="4942851"/>
            <a:chOff x="698512" y="1450574"/>
            <a:chExt cx="8013965" cy="4942851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/>
                <a:t>14</a:t>
              </a:r>
              <a:endParaRPr sz="2400" dirty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n;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</a:t>
              </a:r>
              <a:r>
                <a:rPr lang="en-US" sz="2400" dirty="0" smtClean="0"/>
                <a:t>);</a:t>
              </a:r>
            </a:p>
            <a:p>
              <a:pPr>
                <a:lnSpc>
                  <a:spcPts val="2500"/>
                </a:lnSpc>
              </a:pP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 &lt;=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{</a:t>
              </a: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j = 1; j &lt;= </a:t>
              </a:r>
              <a:r>
                <a:rPr lang="en-US" sz="2400" dirty="0" err="1"/>
                <a:t>i</a:t>
              </a:r>
              <a:r>
                <a:rPr lang="en-US" sz="2400" dirty="0"/>
                <a:t>; j ++)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j</a:t>
              </a:r>
              <a:r>
                <a:rPr lang="en-US" sz="2400" dirty="0" smtClean="0"/>
                <a:t>);</a:t>
              </a:r>
            </a:p>
            <a:p>
              <a:pPr>
                <a:lnSpc>
                  <a:spcPts val="2500"/>
                </a:lnSpc>
              </a:pP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("\n");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}</a:t>
              </a: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/>
                <a:t>}</a:t>
              </a:r>
            </a:p>
          </p:txBody>
        </p:sp>
        <p:sp>
          <p:nvSpPr>
            <p:cNvPr id="18" name="object 28"/>
            <p:cNvSpPr/>
            <p:nvPr/>
          </p:nvSpPr>
          <p:spPr>
            <a:xfrm>
              <a:off x="698512" y="1450574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4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39164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숫자 삼각형 출력하기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11560" y="1537445"/>
            <a:ext cx="8008310" cy="1817507"/>
            <a:chOff x="1133656" y="2428078"/>
            <a:chExt cx="4644125" cy="805027"/>
          </a:xfrm>
        </p:grpSpPr>
        <p:sp>
          <p:nvSpPr>
            <p:cNvPr id="15" name="object 4"/>
            <p:cNvSpPr/>
            <p:nvPr/>
          </p:nvSpPr>
          <p:spPr>
            <a:xfrm>
              <a:off x="1846494" y="2636912"/>
              <a:ext cx="3931287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5"/>
            <p:cNvSpPr/>
            <p:nvPr/>
          </p:nvSpPr>
          <p:spPr>
            <a:xfrm>
              <a:off x="1133657" y="2636904"/>
              <a:ext cx="712837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6"/>
            <p:cNvSpPr/>
            <p:nvPr/>
          </p:nvSpPr>
          <p:spPr>
            <a:xfrm>
              <a:off x="1133656" y="2684519"/>
              <a:ext cx="712838" cy="548586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07~13</a:t>
              </a:r>
              <a:endParaRPr lang="en-US" altLang="ko-KR" sz="2400" dirty="0"/>
            </a:p>
            <a:p>
              <a:pPr algn="ctr"/>
              <a:r>
                <a:rPr lang="en-US" altLang="ko-KR" sz="2400" dirty="0" smtClean="0"/>
                <a:t>09~10</a:t>
              </a:r>
              <a:endParaRPr lang="en-US" altLang="ko-KR" sz="2400" dirty="0"/>
            </a:p>
            <a:p>
              <a:pPr algn="ctr"/>
              <a:r>
                <a:rPr lang="en-US" altLang="ko-KR" sz="2400" dirty="0" smtClean="0"/>
                <a:t>12</a:t>
              </a:r>
              <a:endParaRPr sz="2400" dirty="0"/>
            </a:p>
          </p:txBody>
        </p:sp>
        <p:sp>
          <p:nvSpPr>
            <p:cNvPr id="21" name="object 9"/>
            <p:cNvSpPr/>
            <p:nvPr/>
          </p:nvSpPr>
          <p:spPr>
            <a:xfrm>
              <a:off x="1846494" y="2684519"/>
              <a:ext cx="3931287" cy="548586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n</a:t>
              </a:r>
              <a:r>
                <a:rPr lang="ko-KR" altLang="en-US" sz="2400"/>
                <a:t>번 반복</a:t>
              </a:r>
            </a:p>
            <a:p>
              <a:r>
                <a:rPr lang="en-US" altLang="ko-KR" sz="2400" dirty="0" err="1"/>
                <a:t>i</a:t>
              </a:r>
              <a:r>
                <a:rPr lang="ko-KR" altLang="en-US" sz="2400"/>
                <a:t>번 반복</a:t>
              </a:r>
            </a:p>
            <a:p>
              <a:r>
                <a:rPr lang="ko-KR" altLang="en-US" sz="2400" dirty="0"/>
                <a:t>줄 바꿈</a:t>
              </a:r>
              <a:endParaRPr sz="2400" spc="-100" dirty="0"/>
            </a:p>
          </p:txBody>
        </p:sp>
        <p:sp>
          <p:nvSpPr>
            <p:cNvPr id="23" name="object 13"/>
            <p:cNvSpPr/>
            <p:nvPr/>
          </p:nvSpPr>
          <p:spPr>
            <a:xfrm>
              <a:off x="1135542" y="242807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11559" y="3504447"/>
            <a:ext cx="8008311" cy="2851885"/>
            <a:chOff x="1099597" y="3848346"/>
            <a:chExt cx="4678450" cy="1143067"/>
          </a:xfrm>
        </p:grpSpPr>
        <p:sp>
          <p:nvSpPr>
            <p:cNvPr id="25" name="object 15"/>
            <p:cNvSpPr/>
            <p:nvPr/>
          </p:nvSpPr>
          <p:spPr>
            <a:xfrm>
              <a:off x="1099597" y="4040902"/>
              <a:ext cx="4678450" cy="95051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99597" y="3848346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625" y="4419004"/>
            <a:ext cx="1450390" cy="174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76359"/>
            <a:ext cx="7992887" cy="15926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출력해야 할 줄의 개수를 입력했을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>
                <a:solidFill>
                  <a:schemeClr val="tx1"/>
                </a:solidFill>
              </a:rPr>
              <a:t>다음과 같은 숫자 삼각형을 출력하는 </a:t>
            </a:r>
            <a:r>
              <a:rPr lang="ko-KR" altLang="en-US" sz="3000" b="1" smtClean="0">
                <a:solidFill>
                  <a:schemeClr val="tx1"/>
                </a:solidFill>
              </a:rPr>
              <a:t>프로그램을작성해 </a:t>
            </a:r>
            <a:r>
              <a:rPr lang="ko-KR" altLang="en-US" sz="3000" b="1" dirty="0">
                <a:solidFill>
                  <a:schemeClr val="tx1"/>
                </a:solidFill>
              </a:rPr>
              <a:t>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45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236296" y="2528630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4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4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9952" y="3219796"/>
            <a:ext cx="1365152" cy="1512168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187624" y="3082601"/>
            <a:ext cx="7416823" cy="1786559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722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다중 반복 구조의 활용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5564" y="1602201"/>
            <a:ext cx="77528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반복 구조 안에 다양한 형태의 반복 구조를 필요에 따라 구성할 수 있는데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해결해야 </a:t>
            </a:r>
            <a:r>
              <a:rPr lang="ko-KR" altLang="en-US" sz="3000" dirty="0" smtClean="0">
                <a:latin typeface="+mn-ea"/>
              </a:rPr>
              <a:t>하는 </a:t>
            </a:r>
            <a:r>
              <a:rPr lang="ko-KR" altLang="en-US" sz="3000" dirty="0">
                <a:latin typeface="+mn-ea"/>
              </a:rPr>
              <a:t>문제 상황에서 반복적인 규칙성을 찾아낼 수 있다면 복합적인 다중 반복 구조를 </a:t>
            </a:r>
            <a:r>
              <a:rPr lang="ko-KR" altLang="en-US" sz="3000" dirty="0" smtClean="0">
                <a:latin typeface="+mn-ea"/>
              </a:rPr>
              <a:t>사용할 </a:t>
            </a:r>
            <a:r>
              <a:rPr lang="ko-KR" altLang="en-US" sz="3000" dirty="0">
                <a:latin typeface="+mn-ea"/>
              </a:rPr>
              <a:t>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957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12776"/>
            <a:ext cx="8136904" cy="511256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한 개의 정수</a:t>
            </a:r>
            <a:r>
              <a:rPr lang="en-US" altLang="ko-KR" sz="3000" b="1" dirty="0">
                <a:solidFill>
                  <a:schemeClr val="tx1"/>
                </a:solidFill>
              </a:rPr>
              <a:t>(n)</a:t>
            </a:r>
            <a:r>
              <a:rPr lang="ko-KR" altLang="en-US" sz="3000" b="1" dirty="0">
                <a:solidFill>
                  <a:schemeClr val="tx1"/>
                </a:solidFill>
              </a:rPr>
              <a:t>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숫자들을 지그재그로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 (1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=10)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한 개가 입력된다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지그재그로 숫자들을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4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1 2 3 4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8 7 6 5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9 10 11 12</a:t>
            </a:r>
          </a:p>
          <a:p>
            <a:pPr algn="just">
              <a:lnSpc>
                <a:spcPts val="2600"/>
              </a:lnSpc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16 15 14 13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지그재그 출력하기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9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16" name="object 27"/>
          <p:cNvSpPr/>
          <p:nvPr/>
        </p:nvSpPr>
        <p:spPr>
          <a:xfrm>
            <a:off x="1435718" y="1772827"/>
            <a:ext cx="138334" cy="1937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그룹 1"/>
          <p:cNvGrpSpPr/>
          <p:nvPr/>
        </p:nvGrpSpPr>
        <p:grpSpPr>
          <a:xfrm>
            <a:off x="611560" y="1532383"/>
            <a:ext cx="8013965" cy="4823967"/>
            <a:chOff x="698512" y="1569458"/>
            <a:chExt cx="8013965" cy="4823967"/>
          </a:xfrm>
        </p:grpSpPr>
        <p:sp>
          <p:nvSpPr>
            <p:cNvPr id="9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  <a:endParaRPr sz="2400" dirty="0"/>
            </a:p>
          </p:txBody>
        </p:sp>
        <p:sp>
          <p:nvSpPr>
            <p:cNvPr id="10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n;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&amp;n);</a:t>
              </a:r>
            </a:p>
            <a:p>
              <a:endParaRPr lang="en-US" sz="2400" dirty="0" smtClean="0"/>
            </a:p>
            <a:p>
              <a:r>
                <a:rPr lang="en-US" sz="2400" dirty="0" smtClean="0"/>
                <a:t>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 err="1"/>
                <a:t>i</a:t>
              </a:r>
              <a:r>
                <a:rPr lang="en-US" sz="2400" dirty="0"/>
                <a:t> = 1; </a:t>
              </a:r>
              <a:r>
                <a:rPr lang="en-US" sz="2400" dirty="0" err="1"/>
                <a:t>i</a:t>
              </a:r>
              <a:r>
                <a:rPr lang="en-US" sz="2400" dirty="0"/>
                <a:t> &lt;= n; </a:t>
              </a:r>
              <a:r>
                <a:rPr lang="en-US" sz="2400" dirty="0" err="1"/>
                <a:t>i</a:t>
              </a:r>
              <a:r>
                <a:rPr lang="en-US" sz="2400" dirty="0"/>
                <a:t> ++)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if(</a:t>
              </a:r>
              <a:r>
                <a:rPr lang="en-US" sz="2400" dirty="0" err="1" smtClean="0"/>
                <a:t>i</a:t>
              </a:r>
              <a:r>
                <a:rPr lang="en-US" sz="2400" dirty="0" smtClean="0"/>
                <a:t> </a:t>
              </a:r>
              <a:r>
                <a:rPr lang="en-US" sz="2400" dirty="0"/>
                <a:t>% 2)</a:t>
              </a:r>
            </a:p>
            <a:p>
              <a:r>
                <a:rPr lang="en-US" sz="2400" dirty="0" smtClean="0"/>
                <a:t>            for(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j = 1; j &lt;= n; j ++)</a:t>
              </a:r>
            </a:p>
            <a:p>
              <a:r>
                <a:rPr lang="en-US" sz="2400" dirty="0" smtClean="0"/>
                <a:t>        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(</a:t>
              </a:r>
              <a:r>
                <a:rPr lang="en-US" sz="2400" dirty="0" err="1"/>
                <a:t>i</a:t>
              </a:r>
              <a:r>
                <a:rPr lang="en-US" sz="2400" dirty="0"/>
                <a:t> - 1) * n + j);</a:t>
              </a:r>
            </a:p>
            <a:p>
              <a:r>
                <a:rPr lang="en-US" sz="2400" dirty="0" smtClean="0"/>
                <a:t>        else</a:t>
              </a:r>
              <a:endParaRPr lang="en-US" sz="2400" dirty="0"/>
            </a:p>
          </p:txBody>
        </p:sp>
        <p:sp>
          <p:nvSpPr>
            <p:cNvPr id="17" name="object 28"/>
            <p:cNvSpPr/>
            <p:nvPr/>
          </p:nvSpPr>
          <p:spPr>
            <a:xfrm>
              <a:off x="698512" y="1569458"/>
              <a:ext cx="1916655" cy="372849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지그재그 출력하기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921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9" name="object 23"/>
          <p:cNvSpPr/>
          <p:nvPr/>
        </p:nvSpPr>
        <p:spPr>
          <a:xfrm>
            <a:off x="627002" y="1486084"/>
            <a:ext cx="535443" cy="2265556"/>
          </a:xfrm>
          <a:custGeom>
            <a:avLst/>
            <a:gdLst/>
            <a:ahLst/>
            <a:cxnLst/>
            <a:rect l="l" t="t" r="r" b="b"/>
            <a:pathLst>
              <a:path w="324485" h="3276600">
                <a:moveTo>
                  <a:pt x="288010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288010" y="3276003"/>
                </a:lnTo>
                <a:lnTo>
                  <a:pt x="308818" y="3275440"/>
                </a:lnTo>
                <a:lnTo>
                  <a:pt x="319503" y="3271502"/>
                </a:lnTo>
                <a:lnTo>
                  <a:pt x="323440" y="3260813"/>
                </a:lnTo>
                <a:lnTo>
                  <a:pt x="324002" y="3239998"/>
                </a:lnTo>
                <a:lnTo>
                  <a:pt x="324002" y="36004"/>
                </a:lnTo>
                <a:lnTo>
                  <a:pt x="323440" y="15189"/>
                </a:lnTo>
                <a:lnTo>
                  <a:pt x="319503" y="4500"/>
                </a:lnTo>
                <a:lnTo>
                  <a:pt x="308818" y="562"/>
                </a:lnTo>
                <a:lnTo>
                  <a:pt x="288010" y="0"/>
                </a:lnTo>
                <a:close/>
              </a:path>
            </a:pathLst>
          </a:custGeom>
          <a:solidFill>
            <a:srgbClr val="C7D6EE"/>
          </a:solidFill>
        </p:spPr>
        <p:txBody>
          <a:bodyPr wrap="square" lIns="0" tIns="0" rIns="0" bIns="0" rtlCol="0"/>
          <a:lstStyle/>
          <a:p>
            <a:pPr algn="ctr"/>
            <a:r>
              <a:rPr lang="en-US" sz="2400" dirty="0" smtClean="0"/>
              <a:t>13</a:t>
            </a:r>
          </a:p>
          <a:p>
            <a:pPr algn="ctr"/>
            <a:r>
              <a:rPr lang="en-US" sz="2400" dirty="0" smtClean="0"/>
              <a:t>14</a:t>
            </a:r>
          </a:p>
          <a:p>
            <a:pPr algn="ctr"/>
            <a:r>
              <a:rPr lang="en-US" sz="2400" dirty="0" smtClean="0"/>
              <a:t>15</a:t>
            </a:r>
          </a:p>
          <a:p>
            <a:pPr algn="ctr"/>
            <a:r>
              <a:rPr lang="en-US" sz="2400" dirty="0" smtClean="0"/>
              <a:t>16</a:t>
            </a:r>
          </a:p>
          <a:p>
            <a:pPr algn="ctr"/>
            <a:r>
              <a:rPr lang="en-US" sz="2400" dirty="0" smtClean="0"/>
              <a:t>17</a:t>
            </a:r>
          </a:p>
          <a:p>
            <a:pPr algn="ctr"/>
            <a:r>
              <a:rPr lang="en-US" sz="2400" dirty="0" smtClean="0"/>
              <a:t>18</a:t>
            </a:r>
          </a:p>
        </p:txBody>
      </p:sp>
      <p:sp>
        <p:nvSpPr>
          <p:cNvPr id="10" name="object 24"/>
          <p:cNvSpPr/>
          <p:nvPr/>
        </p:nvSpPr>
        <p:spPr>
          <a:xfrm>
            <a:off x="1188122" y="1486084"/>
            <a:ext cx="7452845" cy="2265556"/>
          </a:xfrm>
          <a:custGeom>
            <a:avLst/>
            <a:gdLst/>
            <a:ahLst/>
            <a:cxnLst/>
            <a:rect l="l" t="t" r="r" b="b"/>
            <a:pathLst>
              <a:path w="4302125" h="3276600">
                <a:moveTo>
                  <a:pt x="4266006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4266006" y="3276003"/>
                </a:lnTo>
                <a:lnTo>
                  <a:pt x="4286821" y="3275440"/>
                </a:lnTo>
                <a:lnTo>
                  <a:pt x="4297510" y="3271502"/>
                </a:lnTo>
                <a:lnTo>
                  <a:pt x="4301448" y="3260813"/>
                </a:lnTo>
                <a:lnTo>
                  <a:pt x="4302010" y="3239998"/>
                </a:lnTo>
                <a:lnTo>
                  <a:pt x="4302010" y="36004"/>
                </a:lnTo>
                <a:lnTo>
                  <a:pt x="4301448" y="15189"/>
                </a:lnTo>
                <a:lnTo>
                  <a:pt x="4297510" y="4500"/>
                </a:lnTo>
                <a:lnTo>
                  <a:pt x="4286821" y="562"/>
                </a:lnTo>
                <a:lnTo>
                  <a:pt x="4266006" y="0"/>
                </a:lnTo>
                <a:close/>
              </a:path>
            </a:pathLst>
          </a:custGeom>
          <a:solidFill>
            <a:srgbClr val="E1E8F5"/>
          </a:solidFill>
        </p:spPr>
        <p:txBody>
          <a:bodyPr wrap="square" lIns="144000" tIns="0" rIns="0" bIns="0" rtlCol="0"/>
          <a:lstStyle/>
          <a:p>
            <a:r>
              <a:rPr lang="en-US" sz="2400" dirty="0" smtClean="0"/>
              <a:t>            </a:t>
            </a:r>
            <a:r>
              <a:rPr lang="pt-BR" sz="2400" dirty="0" smtClean="0"/>
              <a:t>for(int </a:t>
            </a:r>
            <a:r>
              <a:rPr lang="pt-BR" sz="2400" dirty="0"/>
              <a:t>j = 1; j &lt;= n; j ++)</a:t>
            </a:r>
          </a:p>
          <a:p>
            <a:r>
              <a:rPr lang="pt-BR" sz="2400" dirty="0" smtClean="0"/>
              <a:t>                printf</a:t>
            </a:r>
            <a:r>
              <a:rPr lang="pt-BR" sz="2400" dirty="0"/>
              <a:t>("%d ", i * n - j + 1);</a:t>
            </a:r>
          </a:p>
          <a:p>
            <a:r>
              <a:rPr lang="pt-BR" sz="2400" dirty="0" smtClean="0"/>
              <a:t>        </a:t>
            </a:r>
          </a:p>
          <a:p>
            <a:r>
              <a:rPr lang="pt-BR" sz="2400" dirty="0"/>
              <a:t> </a:t>
            </a:r>
            <a:r>
              <a:rPr lang="pt-BR" sz="2400" dirty="0" smtClean="0"/>
              <a:t>       printf</a:t>
            </a:r>
            <a:r>
              <a:rPr lang="pt-BR" sz="2400" dirty="0"/>
              <a:t>("\n");</a:t>
            </a:r>
          </a:p>
          <a:p>
            <a:r>
              <a:rPr lang="pt-BR" sz="2400" dirty="0" smtClean="0"/>
              <a:t>    }</a:t>
            </a:r>
            <a:endParaRPr lang="pt-BR" sz="2400" dirty="0"/>
          </a:p>
          <a:p>
            <a:r>
              <a:rPr lang="pt-BR" sz="2400" dirty="0"/>
              <a:t>}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지그재그 출력하기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630483" y="3849773"/>
            <a:ext cx="8010484" cy="2470939"/>
            <a:chOff x="1132395" y="2462010"/>
            <a:chExt cx="4645386" cy="1094451"/>
          </a:xfrm>
        </p:grpSpPr>
        <p:sp>
          <p:nvSpPr>
            <p:cNvPr id="24" name="object 4"/>
            <p:cNvSpPr/>
            <p:nvPr/>
          </p:nvSpPr>
          <p:spPr>
            <a:xfrm>
              <a:off x="1706385" y="2636912"/>
              <a:ext cx="4071396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5"/>
            <p:cNvSpPr/>
            <p:nvPr/>
          </p:nvSpPr>
          <p:spPr>
            <a:xfrm>
              <a:off x="1133657" y="2636904"/>
              <a:ext cx="572728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6"/>
            <p:cNvSpPr/>
            <p:nvPr/>
          </p:nvSpPr>
          <p:spPr>
            <a:xfrm>
              <a:off x="1133656" y="2708912"/>
              <a:ext cx="572729" cy="847549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07~17</a:t>
              </a:r>
              <a:endParaRPr lang="en-US" altLang="ko-KR" sz="2400" dirty="0"/>
            </a:p>
            <a:p>
              <a:pPr algn="ctr"/>
              <a:r>
                <a:rPr lang="en-US" altLang="ko-KR" sz="2400" dirty="0" smtClean="0"/>
                <a:t>09~11</a:t>
              </a:r>
              <a:endParaRPr lang="en-US" altLang="ko-KR" sz="2400" dirty="0"/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12~14</a:t>
              </a:r>
              <a:endParaRPr sz="2400" dirty="0"/>
            </a:p>
          </p:txBody>
        </p:sp>
        <p:sp>
          <p:nvSpPr>
            <p:cNvPr id="27" name="object 9"/>
            <p:cNvSpPr/>
            <p:nvPr/>
          </p:nvSpPr>
          <p:spPr>
            <a:xfrm>
              <a:off x="1706385" y="2708912"/>
              <a:ext cx="4071396" cy="847549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n</a:t>
              </a:r>
              <a:r>
                <a:rPr lang="ko-KR" altLang="en-US" sz="2400" dirty="0"/>
                <a:t>개의 줄</a:t>
              </a:r>
              <a:r>
                <a:rPr lang="en-US" altLang="ko-KR" sz="2400" dirty="0"/>
                <a:t>(</a:t>
              </a:r>
              <a:r>
                <a:rPr lang="ko-KR" altLang="en-US" sz="2400" dirty="0"/>
                <a:t>패턴</a:t>
              </a:r>
              <a:r>
                <a:rPr lang="en-US" altLang="ko-KR" sz="2400" dirty="0"/>
                <a:t>)</a:t>
              </a:r>
              <a:r>
                <a:rPr lang="ko-KR" altLang="en-US" sz="2400" dirty="0"/>
                <a:t>을 출력하기 위한 반복 구조</a:t>
              </a:r>
            </a:p>
            <a:p>
              <a:r>
                <a:rPr lang="ko-KR" altLang="en-US" sz="2400" dirty="0"/>
                <a:t>홀수 번째 줄에 대한 수 패턴을 출력하기 </a:t>
              </a:r>
              <a:r>
                <a:rPr lang="ko-KR" altLang="en-US" sz="2400" dirty="0" smtClean="0"/>
                <a:t>위한</a:t>
              </a:r>
              <a:endParaRPr lang="en-US" altLang="ko-KR" sz="2400" dirty="0" smtClean="0"/>
            </a:p>
            <a:p>
              <a:r>
                <a:rPr lang="ko-KR" altLang="en-US" sz="2400" dirty="0" smtClean="0"/>
                <a:t>반복 </a:t>
              </a:r>
              <a:r>
                <a:rPr lang="ko-KR" altLang="en-US" sz="2400" dirty="0"/>
                <a:t>구조</a:t>
              </a:r>
            </a:p>
            <a:p>
              <a:r>
                <a:rPr lang="ko-KR" altLang="en-US" sz="2400" dirty="0"/>
                <a:t>짝수 번째 줄에 대한 수 패턴을 출력하기 위한 </a:t>
              </a:r>
              <a:endParaRPr lang="en-US" altLang="ko-KR" sz="2400" dirty="0" smtClean="0"/>
            </a:p>
            <a:p>
              <a:r>
                <a:rPr lang="ko-KR" altLang="en-US" sz="2400" dirty="0" smtClean="0"/>
                <a:t>반복 </a:t>
              </a:r>
              <a:r>
                <a:rPr lang="ko-KR" altLang="en-US" sz="2400" dirty="0"/>
                <a:t>구조</a:t>
              </a:r>
              <a:endParaRPr sz="2400" dirty="0"/>
            </a:p>
          </p:txBody>
        </p:sp>
        <p:sp>
          <p:nvSpPr>
            <p:cNvPr id="30" name="object 13"/>
            <p:cNvSpPr/>
            <p:nvPr/>
          </p:nvSpPr>
          <p:spPr>
            <a:xfrm>
              <a:off x="1132395" y="2462010"/>
              <a:ext cx="995780" cy="180405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75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2. </a:t>
            </a:r>
            <a:r>
              <a:rPr lang="ko-KR" altLang="en-US" sz="3000" b="1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선택 실행 구조</a:t>
            </a: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60405"/>
              </p:ext>
            </p:extLst>
          </p:nvPr>
        </p:nvGraphicFramePr>
        <p:xfrm>
          <a:off x="971600" y="908720"/>
          <a:ext cx="7488832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36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000" b="0" dirty="0" smtClean="0">
                          <a:solidFill>
                            <a:schemeClr val="bg1"/>
                          </a:solidFill>
                        </a:rPr>
                        <a:t>for </a:t>
                      </a:r>
                      <a:r>
                        <a:rPr lang="ko-KR" altLang="en-US" sz="3000" b="0" smtClean="0">
                          <a:solidFill>
                            <a:schemeClr val="bg1"/>
                          </a:solidFill>
                        </a:rPr>
                        <a:t>반복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중첩 반복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6144">
                <a:tc>
                  <a:txBody>
                    <a:bodyPr/>
                    <a:lstStyle/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ko-KR" altLang="en-US" sz="30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/>
          </p:nvPr>
        </p:nvGraphicFramePr>
        <p:xfrm>
          <a:off x="5588950" y="376015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280" y="1569037"/>
            <a:ext cx="2474936" cy="438222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087" y="1569037"/>
            <a:ext cx="3292504" cy="448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50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611560" y="1614725"/>
            <a:ext cx="7950008" cy="3446078"/>
            <a:chOff x="1101264" y="3924227"/>
            <a:chExt cx="4644390" cy="1381228"/>
          </a:xfrm>
        </p:grpSpPr>
        <p:sp>
          <p:nvSpPr>
            <p:cNvPr id="22" name="object 15"/>
            <p:cNvSpPr/>
            <p:nvPr/>
          </p:nvSpPr>
          <p:spPr>
            <a:xfrm>
              <a:off x="1101264" y="4094495"/>
              <a:ext cx="4644390" cy="1210960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4" name="object 17"/>
            <p:cNvSpPr/>
            <p:nvPr/>
          </p:nvSpPr>
          <p:spPr>
            <a:xfrm>
              <a:off x="1584012" y="3972398"/>
              <a:ext cx="92547" cy="12251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8"/>
            <p:cNvSpPr/>
            <p:nvPr/>
          </p:nvSpPr>
          <p:spPr>
            <a:xfrm>
              <a:off x="1101264" y="3924227"/>
              <a:ext cx="968842" cy="170268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231560" y="833953"/>
            <a:ext cx="3397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지그재그 출력하기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2464341"/>
            <a:ext cx="2664296" cy="228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1" y="1385767"/>
            <a:ext cx="7992887" cy="133386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입력되는 </a:t>
            </a:r>
            <a:r>
              <a:rPr lang="en-US" altLang="ko-KR" sz="3000" b="1" dirty="0">
                <a:solidFill>
                  <a:schemeClr val="tx1"/>
                </a:solidFill>
              </a:rPr>
              <a:t>n</a:t>
            </a:r>
            <a:r>
              <a:rPr lang="ko-KR" altLang="en-US" sz="3000" b="1">
                <a:solidFill>
                  <a:schemeClr val="tx1"/>
                </a:solidFill>
              </a:rPr>
              <a:t>에 따라 다음과 같은 패턴을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2711829"/>
            <a:ext cx="7868007" cy="2090354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7373936" y="2094363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>
              <a:hlinkClick r:id="rId5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>
              <a:hlinkClick r:id="rId5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472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988840"/>
            <a:ext cx="7344816" cy="28083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while( ){ … }, do{ … }while( );, for(…; …; …){ … }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구조를 중첩하거나 결합해 사용하면 문제 해결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상황에서 사용할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수 있는 복잡한 반복 실행 구조를 만들어 낼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56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04623" y="1576852"/>
            <a:ext cx="80998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ko-KR" altLang="en-US" sz="3000" b="1" i="1" dirty="0">
                <a:solidFill>
                  <a:srgbClr val="C00000"/>
                </a:solidFill>
                <a:latin typeface="+mn-ea"/>
              </a:rPr>
              <a:t>숫자 맞히기 게임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3686254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3747253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9" y="4311094"/>
            <a:ext cx="74168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3000" dirty="0"/>
              <a:t>주어진 코드를 직접 입력하고 실행하여 분석해 보자</a:t>
            </a:r>
            <a:r>
              <a:rPr lang="en-US" altLang="ko-KR" sz="3000" dirty="0"/>
              <a:t>. </a:t>
            </a:r>
            <a:r>
              <a:rPr lang="ko-KR" altLang="en-US" sz="3000" dirty="0"/>
              <a:t>랜덤 함수를 사용하기 때문에 실행 결과는 달라질 수 </a:t>
            </a:r>
            <a:r>
              <a:rPr lang="ko-KR" altLang="en-US" sz="3000" dirty="0" smtClean="0"/>
              <a:t>있다</a:t>
            </a:r>
            <a:r>
              <a:rPr lang="en-US" altLang="ko-KR" sz="3000" dirty="0" smtClean="0"/>
              <a:t>.</a:t>
            </a:r>
            <a:endParaRPr lang="ko-KR" altLang="en-US" sz="3000" dirty="0"/>
          </a:p>
        </p:txBody>
      </p:sp>
      <p:sp>
        <p:nvSpPr>
          <p:cNvPr id="6" name="직사각형 5"/>
          <p:cNvSpPr/>
          <p:nvPr/>
        </p:nvSpPr>
        <p:spPr>
          <a:xfrm>
            <a:off x="881844" y="2138036"/>
            <a:ext cx="77226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ko-KR" altLang="en-US" sz="3000" b="1" dirty="0" smtClean="0"/>
              <a:t>주제</a:t>
            </a:r>
            <a:r>
              <a:rPr lang="en-US" altLang="ko-KR" sz="3000" b="1" dirty="0"/>
              <a:t>: </a:t>
            </a:r>
            <a:r>
              <a:rPr lang="en-US" altLang="ko-KR" sz="3000" dirty="0"/>
              <a:t>bulls and cows </a:t>
            </a:r>
            <a:r>
              <a:rPr lang="ko-KR" altLang="en-US" sz="3000"/>
              <a:t>게임 만들기</a:t>
            </a:r>
          </a:p>
          <a:p>
            <a:pPr marL="252000" indent="-252000">
              <a:buFont typeface="Arial" panose="020B0604020202020204" pitchFamily="34" charset="0"/>
              <a:buChar char="•"/>
            </a:pPr>
            <a:r>
              <a:rPr lang="ko-KR" altLang="en-US" sz="3000" b="1" dirty="0" smtClean="0"/>
              <a:t>관련 </a:t>
            </a:r>
            <a:r>
              <a:rPr lang="ko-KR" altLang="en-US" sz="3000" b="1" dirty="0"/>
              <a:t>내용</a:t>
            </a:r>
            <a:r>
              <a:rPr lang="en-US" altLang="ko-KR" sz="3000" b="1" dirty="0"/>
              <a:t>/</a:t>
            </a:r>
            <a:r>
              <a:rPr lang="ko-KR" altLang="en-US" sz="3000" b="1"/>
              <a:t>분야</a:t>
            </a:r>
            <a:r>
              <a:rPr lang="en-US" altLang="ko-KR" sz="3000" b="1" dirty="0"/>
              <a:t>: </a:t>
            </a:r>
            <a:r>
              <a:rPr lang="ko-KR" altLang="en-US" sz="3000"/>
              <a:t>수학</a:t>
            </a:r>
            <a:r>
              <a:rPr lang="en-US" altLang="ko-KR" sz="3000" dirty="0"/>
              <a:t>, </a:t>
            </a:r>
            <a:r>
              <a:rPr lang="ko-KR" altLang="en-US" sz="3000"/>
              <a:t>스포츠</a:t>
            </a:r>
            <a:r>
              <a:rPr lang="en-US" altLang="ko-KR" sz="3000" dirty="0"/>
              <a:t>(</a:t>
            </a:r>
            <a:r>
              <a:rPr lang="ko-KR" altLang="en-US" sz="3000"/>
              <a:t>야구</a:t>
            </a:r>
            <a:r>
              <a:rPr lang="en-US" altLang="ko-KR" sz="3000" dirty="0"/>
              <a:t>)</a:t>
            </a:r>
            <a:endParaRPr lang="ko-KR" altLang="en-US" sz="3000"/>
          </a:p>
        </p:txBody>
      </p:sp>
    </p:spTree>
    <p:extLst>
      <p:ext uri="{BB962C8B-B14F-4D97-AF65-F5344CB8AC3E}">
        <p14:creationId xmlns:p14="http://schemas.microsoft.com/office/powerpoint/2010/main" val="27664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02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03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07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08</a:t>
            </a:r>
          </a:p>
          <a:p>
            <a:pPr algn="ctr">
              <a:lnSpc>
                <a:spcPts val="2600"/>
              </a:lnSpc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#include &lt;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stdio.h</a:t>
            </a:r>
            <a:r>
              <a:rPr lang="en-US" altLang="ko-KR" sz="2400" spc="-100" dirty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//</a:t>
            </a:r>
            <a:r>
              <a:rPr lang="ko-KR" altLang="en-US" sz="2400" spc="-100">
                <a:solidFill>
                  <a:schemeClr val="tx1"/>
                </a:solidFill>
              </a:rPr>
              <a:t>랜덤 함수를 사용하기 위해 필요한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stdlib.h</a:t>
            </a:r>
            <a:r>
              <a:rPr lang="en-US" altLang="ko-KR" sz="2400" spc="-100" dirty="0">
                <a:solidFill>
                  <a:schemeClr val="tx1"/>
                </a:solidFill>
              </a:rPr>
              <a:t> </a:t>
            </a:r>
            <a:r>
              <a:rPr lang="ko-KR" altLang="en-US" sz="2400" spc="-100">
                <a:solidFill>
                  <a:schemeClr val="tx1"/>
                </a:solidFill>
              </a:rPr>
              <a:t>라이브러리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#include &lt;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stdlib.h</a:t>
            </a:r>
            <a:r>
              <a:rPr lang="en-US" altLang="ko-KR" sz="2400" spc="-100" dirty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//</a:t>
            </a:r>
            <a:r>
              <a:rPr lang="ko-KR" altLang="en-US" sz="2400" spc="-100">
                <a:solidFill>
                  <a:schemeClr val="tx1"/>
                </a:solidFill>
              </a:rPr>
              <a:t>시간 함수를 사용하기 위해 필요한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time.h</a:t>
            </a:r>
            <a:r>
              <a:rPr lang="en-US" altLang="ko-KR" sz="2400" spc="-100" dirty="0">
                <a:solidFill>
                  <a:schemeClr val="tx1"/>
                </a:solidFill>
              </a:rPr>
              <a:t> </a:t>
            </a:r>
            <a:r>
              <a:rPr lang="ko-KR" altLang="en-US" sz="2400" spc="-100">
                <a:solidFill>
                  <a:schemeClr val="tx1"/>
                </a:solidFill>
              </a:rPr>
              <a:t>라이브러리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#include &lt;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time.h</a:t>
            </a:r>
            <a:r>
              <a:rPr lang="en-US" altLang="ko-KR" sz="2400" spc="-100" dirty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err="1">
                <a:solidFill>
                  <a:schemeClr val="tx1"/>
                </a:solidFill>
              </a:rPr>
              <a:t>int</a:t>
            </a:r>
            <a:r>
              <a:rPr lang="en-US" altLang="ko-KR" sz="2400" spc="-100" dirty="0">
                <a:solidFill>
                  <a:schemeClr val="tx1"/>
                </a:solidFill>
              </a:rPr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srand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(time(NULL</a:t>
            </a:r>
            <a:r>
              <a:rPr lang="en-US" altLang="ko-KR" sz="2400" spc="-100" dirty="0">
                <a:solidFill>
                  <a:schemeClr val="tx1"/>
                </a:solidFill>
              </a:rPr>
              <a:t>)); </a:t>
            </a:r>
            <a:endParaRPr lang="en-US" altLang="ko-KR" sz="2400" spc="-100" dirty="0" smtClean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  //</a:t>
            </a:r>
            <a:r>
              <a:rPr lang="ko-KR" altLang="en-US" sz="2400" spc="-100">
                <a:solidFill>
                  <a:schemeClr val="tx1"/>
                </a:solidFill>
              </a:rPr>
              <a:t>시간 함수를 이용하여 난수가 생성되도록 설정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num1, num2, num3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;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num1 </a:t>
            </a:r>
            <a:r>
              <a:rPr lang="en-US" altLang="ko-KR" sz="2400" spc="-100" dirty="0">
                <a:solidFill>
                  <a:schemeClr val="tx1"/>
                </a:solidFill>
              </a:rPr>
              <a:t>= rand( ) % 10; </a:t>
            </a:r>
            <a:endParaRPr lang="en-US" altLang="ko-KR" sz="2400" spc="-100" dirty="0" smtClean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ko-KR" altLang="en-US" sz="2400" b="1" dirty="0">
                <a:solidFill>
                  <a:schemeClr val="bg1"/>
                </a:solidFill>
              </a:rPr>
              <a:t>숫자 맞히기 게임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42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12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13</a:t>
            </a:r>
          </a:p>
          <a:p>
            <a:pPr algn="ctr">
              <a:lnSpc>
                <a:spcPts val="2600"/>
              </a:lnSpc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14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21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//rand( ) </a:t>
            </a:r>
            <a:r>
              <a:rPr lang="ko-KR" altLang="en-US" sz="2400" spc="-100">
                <a:solidFill>
                  <a:schemeClr val="tx1"/>
                </a:solidFill>
              </a:rPr>
              <a:t>함수의 결과는 </a:t>
            </a:r>
            <a:r>
              <a:rPr lang="en-US" altLang="ko-KR" sz="2400" spc="-100" dirty="0">
                <a:solidFill>
                  <a:schemeClr val="tx1"/>
                </a:solidFill>
              </a:rPr>
              <a:t>0 ~ 32767 </a:t>
            </a:r>
            <a:r>
              <a:rPr lang="ko-KR" altLang="en-US" sz="2400" spc="-100">
                <a:solidFill>
                  <a:schemeClr val="tx1"/>
                </a:solidFill>
              </a:rPr>
              <a:t>범위에서 값 생성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do</a:t>
            </a:r>
            <a:r>
              <a:rPr lang="en-US" altLang="ko-KR" sz="2400" spc="-100" dirty="0">
                <a:solidFill>
                  <a:schemeClr val="tx1"/>
                </a:solidFill>
              </a:rPr>
              <a:t>{ num2 = rand( )% 10; }while(num2 == num1);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do</a:t>
            </a:r>
            <a:r>
              <a:rPr lang="en-US" altLang="ko-KR" sz="2400" spc="-100" dirty="0">
                <a:solidFill>
                  <a:schemeClr val="tx1"/>
                </a:solidFill>
              </a:rPr>
              <a:t>{ num3 = rand( )% 10; }while(num3 == num2 ||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        num3 </a:t>
            </a:r>
            <a:r>
              <a:rPr lang="en-US" altLang="ko-KR" sz="2400" spc="-100" dirty="0">
                <a:solidFill>
                  <a:schemeClr val="tx1"/>
                </a:solidFill>
              </a:rPr>
              <a:t>== num1);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cnt</a:t>
            </a:r>
            <a:r>
              <a:rPr lang="en-US" altLang="ko-KR" sz="2400" spc="-100" dirty="0">
                <a:solidFill>
                  <a:schemeClr val="tx1"/>
                </a:solidFill>
              </a:rPr>
              <a:t> = 0;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strike, ball;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do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{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if(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cnt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&gt;= 7) break;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strike </a:t>
            </a:r>
            <a:r>
              <a:rPr lang="en-US" altLang="ko-KR" sz="2400" spc="-100" dirty="0">
                <a:solidFill>
                  <a:schemeClr val="tx1"/>
                </a:solidFill>
              </a:rPr>
              <a:t>= 0, ball = 0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;</a:t>
            </a:r>
            <a:endParaRPr lang="en-US" altLang="ko-KR" sz="2400" spc="-1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ko-KR" altLang="en-US" sz="2400" b="1" dirty="0">
                <a:solidFill>
                  <a:schemeClr val="bg1"/>
                </a:solidFill>
              </a:rPr>
              <a:t>숫자 맞히기 게임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3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29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31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32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33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input;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scanf</a:t>
            </a:r>
            <a:r>
              <a:rPr lang="en-US" altLang="ko-KR" sz="2400" spc="-100" dirty="0">
                <a:solidFill>
                  <a:schemeClr val="tx1"/>
                </a:solidFill>
              </a:rPr>
              <a:t>("%d", &amp;input);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if(input </a:t>
            </a:r>
            <a:r>
              <a:rPr lang="en-US" altLang="ko-KR" sz="2400" spc="-100" dirty="0">
                <a:solidFill>
                  <a:schemeClr val="tx1"/>
                </a:solidFill>
              </a:rPr>
              <a:t>&gt;= 1000 || input &lt; 100)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{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spc="-100" dirty="0">
                <a:solidFill>
                  <a:schemeClr val="tx1"/>
                </a:solidFill>
              </a:rPr>
              <a:t>("input 3 - digit numbers\n");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continue</a:t>
            </a:r>
            <a:r>
              <a:rPr lang="en-US" altLang="ko-KR" sz="2400" spc="-1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}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int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d1, d2, d3;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d1 </a:t>
            </a:r>
            <a:r>
              <a:rPr lang="en-US" altLang="ko-KR" sz="2400" spc="-100" dirty="0">
                <a:solidFill>
                  <a:schemeClr val="tx1"/>
                </a:solidFill>
              </a:rPr>
              <a:t>= input / 100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d2 </a:t>
            </a:r>
            <a:r>
              <a:rPr lang="en-US" altLang="ko-KR" sz="2400" spc="-100" dirty="0">
                <a:solidFill>
                  <a:schemeClr val="tx1"/>
                </a:solidFill>
              </a:rPr>
              <a:t>= (input % 100) / 10;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d3 </a:t>
            </a:r>
            <a:r>
              <a:rPr lang="en-US" altLang="ko-KR" sz="2400" spc="-100" dirty="0">
                <a:solidFill>
                  <a:schemeClr val="tx1"/>
                </a:solidFill>
              </a:rPr>
              <a:t>= input % 10;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ko-KR" altLang="en-US" sz="2400" b="1" dirty="0">
                <a:solidFill>
                  <a:schemeClr val="bg1"/>
                </a:solidFill>
              </a:rPr>
              <a:t>숫자 맞히기 게임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374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45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cnt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++;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if(d1 </a:t>
            </a:r>
            <a:r>
              <a:rPr lang="en-US" altLang="ko-KR" sz="2400" spc="-100" dirty="0">
                <a:solidFill>
                  <a:schemeClr val="tx1"/>
                </a:solidFill>
              </a:rPr>
              <a:t>== d2 || d2 == d3 || d1 == d3)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{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spc="-100" dirty="0">
                <a:solidFill>
                  <a:schemeClr val="tx1"/>
                </a:solidFill>
              </a:rPr>
              <a:t>("%d count : number overlap\n",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cnt</a:t>
            </a:r>
            <a:r>
              <a:rPr lang="en-US" altLang="ko-KR" sz="2400" spc="-100" dirty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continue</a:t>
            </a:r>
            <a:r>
              <a:rPr lang="en-US" altLang="ko-KR" sz="2400" spc="-1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}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if(num1 </a:t>
            </a:r>
            <a:r>
              <a:rPr lang="en-US" altLang="ko-KR" sz="2400" spc="-100" dirty="0">
                <a:solidFill>
                  <a:schemeClr val="tx1"/>
                </a:solidFill>
              </a:rPr>
              <a:t>== d1) strike ++;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else </a:t>
            </a:r>
            <a:r>
              <a:rPr lang="en-US" altLang="ko-KR" sz="2400" spc="-100" dirty="0">
                <a:solidFill>
                  <a:schemeClr val="tx1"/>
                </a:solidFill>
              </a:rPr>
              <a:t>if(num1 == d2 || num1 == d3) ball += 1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;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if(num2 </a:t>
            </a:r>
            <a:r>
              <a:rPr lang="en-US" altLang="ko-KR" sz="2400" spc="-100" dirty="0">
                <a:solidFill>
                  <a:schemeClr val="tx1"/>
                </a:solidFill>
              </a:rPr>
              <a:t>== d2) strike ++;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else </a:t>
            </a:r>
            <a:r>
              <a:rPr lang="en-US" altLang="ko-KR" sz="2400" spc="-100" dirty="0">
                <a:solidFill>
                  <a:schemeClr val="tx1"/>
                </a:solidFill>
              </a:rPr>
              <a:t>if(num2 == d1 || num2 == d3) ball += 1;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ko-KR" altLang="en-US" sz="2400" b="1" dirty="0">
                <a:solidFill>
                  <a:schemeClr val="bg1"/>
                </a:solidFill>
              </a:rPr>
              <a:t>숫자 맞히기 게임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83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50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59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    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   if(num3 </a:t>
            </a:r>
            <a:r>
              <a:rPr lang="en-US" altLang="ko-KR" sz="2400" spc="-100" dirty="0">
                <a:solidFill>
                  <a:schemeClr val="tx1"/>
                </a:solidFill>
              </a:rPr>
              <a:t>== d3) strike ++;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else </a:t>
            </a:r>
            <a:r>
              <a:rPr lang="en-US" altLang="ko-KR" sz="2400" spc="-100" dirty="0">
                <a:solidFill>
                  <a:schemeClr val="tx1"/>
                </a:solidFill>
              </a:rPr>
              <a:t>if(num3 == d1 || num3 == d2) ball += 1;</a:t>
            </a:r>
          </a:p>
          <a:p>
            <a:pPr>
              <a:lnSpc>
                <a:spcPts val="2600"/>
              </a:lnSpc>
            </a:pPr>
            <a:r>
              <a:rPr lang="en-US" altLang="ko-KR" sz="2400" spc="-200" dirty="0" smtClean="0">
                <a:solidFill>
                  <a:schemeClr val="tx1"/>
                </a:solidFill>
              </a:rPr>
              <a:t>         </a:t>
            </a:r>
            <a:r>
              <a:rPr lang="en-US" altLang="ko-KR" sz="2400" spc="-2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spc="-200" dirty="0">
                <a:solidFill>
                  <a:schemeClr val="tx1"/>
                </a:solidFill>
              </a:rPr>
              <a:t>("%d count : %d Strike, %d Ball\n", </a:t>
            </a:r>
            <a:r>
              <a:rPr lang="en-US" altLang="ko-KR" sz="2400" spc="-200" dirty="0" err="1">
                <a:solidFill>
                  <a:schemeClr val="tx1"/>
                </a:solidFill>
              </a:rPr>
              <a:t>cnt</a:t>
            </a:r>
            <a:r>
              <a:rPr lang="en-US" altLang="ko-KR" sz="2400" spc="-200" dirty="0">
                <a:solidFill>
                  <a:schemeClr val="tx1"/>
                </a:solidFill>
              </a:rPr>
              <a:t>, strike, ball);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}</a:t>
            </a:r>
            <a:r>
              <a:rPr lang="en-US" altLang="ko-KR" sz="2400" spc="-100" dirty="0">
                <a:solidFill>
                  <a:schemeClr val="tx1"/>
                </a:solidFill>
              </a:rPr>
              <a:t>while(strike != 3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if(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cnt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 </a:t>
            </a:r>
            <a:r>
              <a:rPr lang="en-US" altLang="ko-KR" sz="2400" spc="-100" dirty="0">
                <a:solidFill>
                  <a:schemeClr val="tx1"/>
                </a:solidFill>
              </a:rPr>
              <a:t>&gt;= 7)</a:t>
            </a:r>
          </a:p>
          <a:p>
            <a:pPr>
              <a:lnSpc>
                <a:spcPts val="2600"/>
              </a:lnSpc>
            </a:pPr>
            <a:r>
              <a:rPr lang="en-US" altLang="ko-KR" sz="2400" spc="-300" dirty="0" smtClean="0">
                <a:solidFill>
                  <a:schemeClr val="tx1"/>
                </a:solidFill>
              </a:rPr>
              <a:t>           </a:t>
            </a:r>
            <a:r>
              <a:rPr lang="en-US" altLang="ko-KR" sz="2400" spc="-3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spc="-300" dirty="0">
                <a:solidFill>
                  <a:schemeClr val="tx1"/>
                </a:solidFill>
              </a:rPr>
              <a:t>("Fail! Answer Number : %</a:t>
            </a:r>
            <a:r>
              <a:rPr lang="en-US" altLang="ko-KR" sz="2400" spc="-300" dirty="0" err="1">
                <a:solidFill>
                  <a:schemeClr val="tx1"/>
                </a:solidFill>
              </a:rPr>
              <a:t>d%d%d</a:t>
            </a:r>
            <a:r>
              <a:rPr lang="en-US" altLang="ko-KR" sz="2400" spc="-300" dirty="0">
                <a:solidFill>
                  <a:schemeClr val="tx1"/>
                </a:solidFill>
              </a:rPr>
              <a:t>", num1, num2, num3);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else</a:t>
            </a: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spc="-1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spc="-100" dirty="0">
                <a:solidFill>
                  <a:schemeClr val="tx1"/>
                </a:solidFill>
              </a:rPr>
              <a:t>("SUCCESS! Try count : %d", </a:t>
            </a:r>
            <a:r>
              <a:rPr lang="en-US" altLang="ko-KR" sz="2400" spc="-100" dirty="0" err="1">
                <a:solidFill>
                  <a:schemeClr val="tx1"/>
                </a:solidFill>
              </a:rPr>
              <a:t>cnt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endParaRPr lang="en-US" altLang="ko-KR" sz="2400" spc="-1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return </a:t>
            </a:r>
            <a:r>
              <a:rPr lang="en-US" altLang="ko-KR" sz="2400" spc="-100" dirty="0">
                <a:solidFill>
                  <a:schemeClr val="tx1"/>
                </a:solidFill>
              </a:rPr>
              <a:t>0;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ko-KR" altLang="en-US" sz="2400" b="1" dirty="0">
                <a:solidFill>
                  <a:schemeClr val="bg1"/>
                </a:solidFill>
              </a:rPr>
              <a:t>숫자 맞히기 게임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20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object 7"/>
          <p:cNvSpPr txBox="1"/>
          <p:nvPr/>
        </p:nvSpPr>
        <p:spPr>
          <a:xfrm>
            <a:off x="670861" y="4058559"/>
            <a:ext cx="625475" cy="15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40" dirty="0">
                <a:solidFill>
                  <a:srgbClr val="FFFFFF"/>
                </a:solidFill>
                <a:latin typeface="-윤고딕330"/>
                <a:cs typeface="-윤고딕330"/>
              </a:rPr>
              <a:t>분석 </a:t>
            </a:r>
            <a:r>
              <a:rPr sz="950" spc="-30" dirty="0">
                <a:solidFill>
                  <a:srgbClr val="FFFFFF"/>
                </a:solidFill>
                <a:latin typeface="-윤고딕330"/>
                <a:cs typeface="-윤고딕330"/>
              </a:rPr>
              <a:t>및</a:t>
            </a:r>
            <a:r>
              <a:rPr sz="950" spc="-170" dirty="0">
                <a:solidFill>
                  <a:srgbClr val="FFFFFF"/>
                </a:solidFill>
                <a:latin typeface="-윤고딕330"/>
                <a:cs typeface="-윤고딕330"/>
              </a:rPr>
              <a:t> </a:t>
            </a:r>
            <a:r>
              <a:rPr sz="950" spc="-55" dirty="0">
                <a:solidFill>
                  <a:srgbClr val="FFFFFF"/>
                </a:solidFill>
                <a:latin typeface="-윤고딕330"/>
                <a:cs typeface="-윤고딕330"/>
              </a:rPr>
              <a:t>해석</a:t>
            </a:r>
            <a:endParaRPr sz="950">
              <a:latin typeface="-윤고딕330"/>
              <a:cs typeface="-윤고딕330"/>
            </a:endParaRPr>
          </a:p>
        </p:txBody>
      </p:sp>
      <p:sp>
        <p:nvSpPr>
          <p:cNvPr id="23" name="object 9"/>
          <p:cNvSpPr/>
          <p:nvPr/>
        </p:nvSpPr>
        <p:spPr>
          <a:xfrm>
            <a:off x="960133" y="2717015"/>
            <a:ext cx="7569939" cy="1271860"/>
          </a:xfrm>
          <a:custGeom>
            <a:avLst/>
            <a:gdLst/>
            <a:ahLst/>
            <a:cxnLst/>
            <a:rect l="l" t="t" r="r" b="b"/>
            <a:pathLst>
              <a:path w="5739130" h="619760">
                <a:moveTo>
                  <a:pt x="0" y="619569"/>
                </a:moveTo>
                <a:lnTo>
                  <a:pt x="5738825" y="619569"/>
                </a:lnTo>
                <a:lnTo>
                  <a:pt x="5738825" y="0"/>
                </a:lnTo>
                <a:lnTo>
                  <a:pt x="0" y="0"/>
                </a:lnTo>
                <a:lnTo>
                  <a:pt x="0" y="619569"/>
                </a:lnTo>
                <a:close/>
              </a:path>
            </a:pathLst>
          </a:custGeom>
          <a:ln w="3175">
            <a:solidFill>
              <a:srgbClr val="A7A9AC"/>
            </a:solidFill>
          </a:ln>
        </p:spPr>
        <p:txBody>
          <a:bodyPr wrap="square" lIns="72000" tIns="72000" rIns="0" bIns="0" rtlCol="0"/>
          <a:lstStyle/>
          <a:p>
            <a:r>
              <a:rPr lang="en-US" altLang="ko-KR" sz="2400" dirty="0"/>
              <a:t>012</a:t>
            </a:r>
          </a:p>
          <a:p>
            <a:r>
              <a:rPr lang="en-US" altLang="ko-KR" sz="2400" dirty="0"/>
              <a:t>1 count : 0 Strike, 1 Ball</a:t>
            </a:r>
          </a:p>
          <a:p>
            <a:r>
              <a:rPr lang="en-US" altLang="ko-KR" sz="2400" dirty="0"/>
              <a:t>...</a:t>
            </a:r>
            <a:endParaRPr sz="2400" dirty="0"/>
          </a:p>
        </p:txBody>
      </p:sp>
      <p:sp>
        <p:nvSpPr>
          <p:cNvPr id="5" name="모서리가 둥근 직사각형 4"/>
          <p:cNvSpPr/>
          <p:nvPr/>
        </p:nvSpPr>
        <p:spPr>
          <a:xfrm>
            <a:off x="960133" y="2096852"/>
            <a:ext cx="2099699" cy="504056"/>
          </a:xfrm>
          <a:prstGeom prst="roundRect">
            <a:avLst/>
          </a:prstGeom>
          <a:solidFill>
            <a:srgbClr val="ED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/>
              <a:t>실행 결과</a:t>
            </a:r>
            <a:endParaRPr lang="ko-KR" altLang="en-US" sz="2400" b="1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960133" y="4104982"/>
            <a:ext cx="2099699" cy="504056"/>
          </a:xfrm>
          <a:prstGeom prst="roundRect">
            <a:avLst/>
          </a:prstGeom>
          <a:solidFill>
            <a:srgbClr val="ED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분석 및 해석</a:t>
            </a:r>
            <a:endParaRPr lang="ko-KR" altLang="en-US" sz="2400" b="1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960133" y="4725144"/>
            <a:ext cx="7569939" cy="1631206"/>
          </a:xfrm>
          <a:prstGeom prst="roundRect">
            <a:avLst>
              <a:gd name="adj" fmla="val 409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4973097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10</a:t>
            </a:r>
            <a:r>
              <a:rPr lang="ko-KR" altLang="en-US" sz="2400" dirty="0">
                <a:solidFill>
                  <a:srgbClr val="FF0000"/>
                </a:solidFill>
              </a:rPr>
              <a:t>진수에 해당하는 숫자를 한 자리씩 분리하여 </a:t>
            </a:r>
            <a:endParaRPr lang="en-US" altLang="ko-KR" sz="2400" dirty="0" smtClean="0">
              <a:solidFill>
                <a:srgbClr val="FF0000"/>
              </a:solidFill>
            </a:endParaRPr>
          </a:p>
          <a:p>
            <a:pPr>
              <a:lnSpc>
                <a:spcPts val="2400"/>
              </a:lnSpc>
            </a:pPr>
            <a:r>
              <a:rPr lang="ko-KR" altLang="en-US" sz="2400" dirty="0" smtClean="0">
                <a:solidFill>
                  <a:srgbClr val="FF0000"/>
                </a:solidFill>
              </a:rPr>
              <a:t>비교할 </a:t>
            </a:r>
            <a:r>
              <a:rPr lang="ko-KR" altLang="en-US" sz="2400" dirty="0">
                <a:solidFill>
                  <a:srgbClr val="FF0000"/>
                </a:solidFill>
              </a:rPr>
              <a:t>수 </a:t>
            </a:r>
            <a:r>
              <a:rPr lang="ko-KR" altLang="en-US" sz="2400" dirty="0" smtClean="0">
                <a:solidFill>
                  <a:srgbClr val="FF0000"/>
                </a:solidFill>
              </a:rPr>
              <a:t>있다</a:t>
            </a:r>
            <a:r>
              <a:rPr lang="en-US" altLang="ko-KR" sz="2400" dirty="0" smtClean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7299560" y="4093263"/>
            <a:ext cx="1230512" cy="526104"/>
            <a:chOff x="6742623" y="1607576"/>
            <a:chExt cx="1456880" cy="627589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331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96835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971600" y="1829723"/>
            <a:ext cx="72728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/>
              <a:t>단순 반복 구조의 개념과 필요성을 이해할 수 있다</a:t>
            </a:r>
            <a:r>
              <a:rPr lang="en-US" altLang="ko-KR" sz="3000" b="1" dirty="0"/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문제 </a:t>
            </a:r>
            <a:r>
              <a:rPr lang="ko-KR" altLang="en-US" sz="3000" b="1" dirty="0"/>
              <a:t>해결에 필요한 단순 반복 구조를 정확히 사용할 수 있다</a:t>
            </a:r>
            <a:r>
              <a:rPr lang="en-US" altLang="ko-KR" sz="3000" b="1" dirty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95736" y="4201737"/>
            <a:ext cx="5976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/>
              <a:t>어떻게 하면 상황에 따라 반복 작업을 실행시킬 수 있을까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3993" y="4366845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응용하기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443062"/>
              </p:ext>
            </p:extLst>
          </p:nvPr>
        </p:nvGraphicFramePr>
        <p:xfrm>
          <a:off x="1104836" y="3115606"/>
          <a:ext cx="7355594" cy="3108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77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7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실험 내용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실험 결과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988440" y="1968160"/>
            <a:ext cx="7471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두 명의 학생이 숫자를 맞히는 게임으로 변형시켜 보자</a:t>
            </a:r>
            <a:r>
              <a:rPr lang="en-US" altLang="ko-KR" sz="3000" b="1" dirty="0"/>
              <a:t>.</a:t>
            </a:r>
            <a:endParaRPr lang="ko-KR" altLang="en-US" sz="3000" b="1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45305" y="3864970"/>
            <a:ext cx="3326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sz="2400" dirty="0">
                <a:solidFill>
                  <a:srgbClr val="FF0000"/>
                </a:solidFill>
              </a:rPr>
              <a:t>사용자의 입력을 받을 </a:t>
            </a:r>
            <a:r>
              <a:rPr lang="ko-KR" altLang="en-US" sz="2400" dirty="0" smtClean="0">
                <a:solidFill>
                  <a:srgbClr val="FF0000"/>
                </a:solidFill>
              </a:rPr>
              <a:t>수 있게 </a:t>
            </a:r>
            <a:r>
              <a:rPr lang="ko-KR" altLang="en-US" sz="2400" dirty="0">
                <a:solidFill>
                  <a:srgbClr val="FF0000"/>
                </a:solidFill>
              </a:rPr>
              <a:t>변형한다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215593" y="2510699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5025217" y="3862056"/>
            <a:ext cx="3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sz="2400" dirty="0">
                <a:solidFill>
                  <a:srgbClr val="FF0000"/>
                </a:solidFill>
              </a:rPr>
              <a:t>결과를 작성해 본다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3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창작하기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266069"/>
              </p:ext>
            </p:extLst>
          </p:nvPr>
        </p:nvGraphicFramePr>
        <p:xfrm>
          <a:off x="1104836" y="3115606"/>
          <a:ext cx="7355594" cy="3108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77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7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주제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내용 및 설계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988440" y="1968160"/>
            <a:ext cx="7471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사용자가 숫자를 맞히는 것이 아니라 컴퓨터가 맞히는 게임으로 변경해 보자</a:t>
            </a:r>
            <a:r>
              <a:rPr lang="en-US" altLang="ko-KR" sz="3000" b="1" dirty="0"/>
              <a:t>.</a:t>
            </a:r>
            <a:endParaRPr lang="ko-KR" altLang="en-US" sz="3000" b="1"/>
          </a:p>
        </p:txBody>
      </p:sp>
      <p:sp>
        <p:nvSpPr>
          <p:cNvPr id="13" name="TextBox 12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반복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45305" y="3864970"/>
            <a:ext cx="3326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sz="2400" dirty="0">
                <a:solidFill>
                  <a:srgbClr val="FF0000"/>
                </a:solidFill>
              </a:rPr>
              <a:t>컴퓨터가 맞히게 하기 </a:t>
            </a:r>
            <a:r>
              <a:rPr lang="ko-KR" altLang="en-US" sz="2400" dirty="0" smtClean="0">
                <a:solidFill>
                  <a:srgbClr val="FF0000"/>
                </a:solidFill>
              </a:rPr>
              <a:t>위해 </a:t>
            </a:r>
            <a:r>
              <a:rPr lang="ko-KR" altLang="en-US" sz="2400" dirty="0">
                <a:solidFill>
                  <a:srgbClr val="FF0000"/>
                </a:solidFill>
              </a:rPr>
              <a:t>필요한 요소는 </a:t>
            </a:r>
            <a:r>
              <a:rPr lang="ko-KR" altLang="en-US" sz="2400" dirty="0" smtClean="0">
                <a:solidFill>
                  <a:srgbClr val="FF0000"/>
                </a:solidFill>
              </a:rPr>
              <a:t>무엇인가</a:t>
            </a:r>
            <a:r>
              <a:rPr lang="en-US" altLang="ko-KR" sz="2400" dirty="0">
                <a:solidFill>
                  <a:srgbClr val="FF0000"/>
                </a:solidFill>
              </a:rPr>
              <a:t>?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215593" y="2510699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5025217" y="3862056"/>
            <a:ext cx="3326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sz="2400" dirty="0">
                <a:solidFill>
                  <a:srgbClr val="FF0000"/>
                </a:solidFill>
              </a:rPr>
              <a:t>적절한 알고리즘을 고민해 </a:t>
            </a:r>
            <a:r>
              <a:rPr lang="ko-KR" altLang="en-US" sz="2400" dirty="0" smtClean="0">
                <a:solidFill>
                  <a:srgbClr val="FF0000"/>
                </a:solidFill>
              </a:rPr>
              <a:t>본다</a:t>
            </a:r>
            <a:r>
              <a:rPr lang="en-US" altLang="ko-KR" sz="2400" dirty="0" smtClean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0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822611"/>
            <a:ext cx="792000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72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 검사 후 반복 블록 실행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556792"/>
            <a:ext cx="8051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가장 기본적인 단순 반복 구조는 어떤 조건을 검사하여 같은 명령들을 반복적으로 </a:t>
            </a:r>
            <a:r>
              <a:rPr lang="ko-KR" altLang="en-US" sz="3000" dirty="0" smtClean="0">
                <a:latin typeface="+mn-ea"/>
              </a:rPr>
              <a:t>실행하는 </a:t>
            </a:r>
            <a:r>
              <a:rPr lang="ko-KR" altLang="en-US" sz="3000" dirty="0">
                <a:latin typeface="+mn-ea"/>
              </a:rPr>
              <a:t>구조이다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396917"/>
              </p:ext>
            </p:extLst>
          </p:nvPr>
        </p:nvGraphicFramePr>
        <p:xfrm>
          <a:off x="1077226" y="3050624"/>
          <a:ext cx="7488832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33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770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조건식의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계산 결과가 참인 동안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부분을 반복적으로 실행하고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조건식의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평가 결과가 거짓이 되는 경우에는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부분의 반복 실행을 중단하고 다음 명령 부분으로 진행된다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645024"/>
            <a:ext cx="1979995" cy="278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8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추가적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38671"/>
              </p:ext>
            </p:extLst>
          </p:nvPr>
        </p:nvGraphicFramePr>
        <p:xfrm>
          <a:off x="1077226" y="1700808"/>
          <a:ext cx="7488832" cy="3213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while(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 검사 후 반복 실행</a:t>
                      </a: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반복 실행 구역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블록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0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자연수</a:t>
            </a:r>
            <a:r>
              <a:rPr lang="en-US" altLang="ko-KR" sz="3000" b="1" dirty="0">
                <a:solidFill>
                  <a:schemeClr val="tx1"/>
                </a:solidFill>
              </a:rPr>
              <a:t>(n) </a:t>
            </a:r>
            <a:r>
              <a:rPr lang="ko-KR" altLang="en-US" sz="3000" b="1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그 약수의 개수를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(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=1000000)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ko-KR" altLang="en-US" sz="2400" dirty="0" smtClean="0">
                <a:solidFill>
                  <a:schemeClr val="tx1"/>
                </a:solidFill>
              </a:rPr>
              <a:t>자연수 </a:t>
            </a:r>
            <a:r>
              <a:rPr lang="ko-KR" altLang="en-US" sz="2400" dirty="0">
                <a:solidFill>
                  <a:schemeClr val="tx1"/>
                </a:solidFill>
              </a:rPr>
              <a:t>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 smtClean="0">
                <a:solidFill>
                  <a:schemeClr val="tx1"/>
                </a:solidFill>
              </a:rPr>
              <a:t>약수의 </a:t>
            </a:r>
            <a:r>
              <a:rPr lang="ko-KR" altLang="en-US" sz="2400" dirty="0">
                <a:solidFill>
                  <a:schemeClr val="tx1"/>
                </a:solidFill>
              </a:rPr>
              <a:t>개수를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endParaRPr lang="en-US" altLang="ko-KR" sz="2400" b="1" dirty="0" smtClean="0">
              <a:solidFill>
                <a:schemeClr val="accent5"/>
              </a:solidFill>
            </a:endParaRP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840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32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반복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39164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accent2"/>
                </a:solidFill>
              </a:rPr>
              <a:t>약수의 개수 계산하기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7794</TotalTime>
  <Words>3415</Words>
  <Application>Microsoft Office PowerPoint</Application>
  <PresentationFormat>화면 슬라이드 쇼(4:3)</PresentationFormat>
  <Paragraphs>981</Paragraphs>
  <Slides>62</Slides>
  <Notes>42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62</vt:i4>
      </vt:variant>
    </vt:vector>
  </HeadingPairs>
  <TitlesOfParts>
    <vt:vector size="69" baseType="lpstr">
      <vt:lpstr>YDVYGO31</vt:lpstr>
      <vt:lpstr>나눔고딕 ExtraBold</vt:lpstr>
      <vt:lpstr>맑은 고딕</vt:lpstr>
      <vt:lpstr>-윤고딕330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홍길동</dc:creator>
  <cp:lastModifiedBy>PC</cp:lastModifiedBy>
  <cp:revision>816</cp:revision>
  <dcterms:created xsi:type="dcterms:W3CDTF">2013-09-23T15:05:50Z</dcterms:created>
  <dcterms:modified xsi:type="dcterms:W3CDTF">2021-02-17T02:41:50Z</dcterms:modified>
</cp:coreProperties>
</file>